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44" r:id="rId3"/>
    <p:sldId id="376" r:id="rId4"/>
    <p:sldId id="391" r:id="rId5"/>
    <p:sldId id="347" r:id="rId6"/>
    <p:sldId id="377" r:id="rId7"/>
    <p:sldId id="350" r:id="rId8"/>
    <p:sldId id="390" r:id="rId9"/>
    <p:sldId id="352" r:id="rId10"/>
    <p:sldId id="349" r:id="rId11"/>
    <p:sldId id="375" r:id="rId12"/>
    <p:sldId id="351" r:id="rId13"/>
    <p:sldId id="425" r:id="rId14"/>
    <p:sldId id="424" r:id="rId15"/>
    <p:sldId id="392" r:id="rId16"/>
    <p:sldId id="432" r:id="rId17"/>
    <p:sldId id="393" r:id="rId18"/>
    <p:sldId id="466" r:id="rId19"/>
    <p:sldId id="394" r:id="rId20"/>
    <p:sldId id="426" r:id="rId21"/>
    <p:sldId id="468" r:id="rId22"/>
    <p:sldId id="505" r:id="rId23"/>
    <p:sldId id="595" r:id="rId24"/>
    <p:sldId id="507" r:id="rId25"/>
    <p:sldId id="506" r:id="rId26"/>
    <p:sldId id="538" r:id="rId27"/>
    <p:sldId id="539" r:id="rId28"/>
    <p:sldId id="558" r:id="rId29"/>
    <p:sldId id="604" r:id="rId30"/>
    <p:sldId id="603" r:id="rId31"/>
    <p:sldId id="540" r:id="rId32"/>
    <p:sldId id="587" r:id="rId33"/>
    <p:sldId id="596" r:id="rId34"/>
    <p:sldId id="467" r:id="rId35"/>
    <p:sldId id="586" r:id="rId36"/>
    <p:sldId id="560" r:id="rId37"/>
    <p:sldId id="559" r:id="rId38"/>
    <p:sldId id="561" r:id="rId39"/>
    <p:sldId id="597" r:id="rId40"/>
    <p:sldId id="585" r:id="rId41"/>
    <p:sldId id="572" r:id="rId42"/>
    <p:sldId id="562" r:id="rId43"/>
    <p:sldId id="638" r:id="rId44"/>
    <p:sldId id="616" r:id="rId45"/>
    <p:sldId id="615" r:id="rId46"/>
    <p:sldId id="617" r:id="rId47"/>
    <p:sldId id="565" r:id="rId48"/>
    <p:sldId id="618" r:id="rId49"/>
    <p:sldId id="619" r:id="rId50"/>
    <p:sldId id="620" r:id="rId51"/>
    <p:sldId id="622" r:id="rId52"/>
    <p:sldId id="614" r:id="rId53"/>
    <p:sldId id="632" r:id="rId54"/>
    <p:sldId id="631" r:id="rId55"/>
    <p:sldId id="633" r:id="rId56"/>
    <p:sldId id="634" r:id="rId57"/>
    <p:sldId id="635" r:id="rId58"/>
    <p:sldId id="636" r:id="rId59"/>
    <p:sldId id="637" r:id="rId60"/>
    <p:sldId id="621" r:id="rId61"/>
    <p:sldId id="346" r:id="rId62"/>
    <p:sldId id="354" r:id="rId63"/>
    <p:sldId id="356" r:id="rId64"/>
    <p:sldId id="355" r:id="rId65"/>
    <p:sldId id="353" r:id="rId66"/>
    <p:sldId id="568" r:id="rId67"/>
    <p:sldId id="569" r:id="rId68"/>
    <p:sldId id="357" r:id="rId69"/>
    <p:sldId id="359" r:id="rId70"/>
    <p:sldId id="360" r:id="rId71"/>
    <p:sldId id="358" r:id="rId72"/>
    <p:sldId id="363" r:id="rId73"/>
    <p:sldId id="362" r:id="rId74"/>
    <p:sldId id="361" r:id="rId75"/>
    <p:sldId id="405" r:id="rId76"/>
    <p:sldId id="404" r:id="rId77"/>
    <p:sldId id="406" r:id="rId78"/>
    <p:sldId id="471" r:id="rId79"/>
    <p:sldId id="472" r:id="rId80"/>
    <p:sldId id="470" r:id="rId81"/>
    <p:sldId id="428" r:id="rId82"/>
    <p:sldId id="429" r:id="rId83"/>
    <p:sldId id="430" r:id="rId84"/>
    <p:sldId id="473" r:id="rId85"/>
    <p:sldId id="482" r:id="rId86"/>
    <p:sldId id="483" r:id="rId87"/>
    <p:sldId id="484" r:id="rId88"/>
    <p:sldId id="485" r:id="rId89"/>
    <p:sldId id="496" r:id="rId90"/>
    <p:sldId id="499" r:id="rId91"/>
    <p:sldId id="498" r:id="rId92"/>
    <p:sldId id="497" r:id="rId93"/>
    <p:sldId id="553" r:id="rId94"/>
    <p:sldId id="570" r:id="rId95"/>
    <p:sldId id="571" r:id="rId96"/>
    <p:sldId id="601" r:id="rId97"/>
    <p:sldId id="602" r:id="rId98"/>
    <p:sldId id="342" r:id="rId99"/>
    <p:sldId id="639" r:id="rId100"/>
    <p:sldId id="625" r:id="rId101"/>
    <p:sldId id="623" r:id="rId102"/>
    <p:sldId id="317" r:id="rId103"/>
    <p:sldId id="629" r:id="rId104"/>
    <p:sldId id="640" r:id="rId105"/>
    <p:sldId id="641" r:id="rId106"/>
    <p:sldId id="630" r:id="rId107"/>
    <p:sldId id="628" r:id="rId108"/>
    <p:sldId id="642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0B4C-9754-41D7-861F-99E7E0AB536F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5546-31BB-4D7C-8737-6F10761F9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0B4C-9754-41D7-861F-99E7E0AB536F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5546-31BB-4D7C-8737-6F10761F9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2808312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latin typeface="XCCW Joined 1a" panose="03050602040000000000" pitchFamily="66" charset="0"/>
                <a:cs typeface="Arial" panose="020B0604020202020204" pitchFamily="34" charset="0"/>
              </a:rPr>
              <a:t>WK </a:t>
            </a:r>
            <a:r>
              <a:rPr lang="en-GB" sz="7200" b="1" dirty="0">
                <a:latin typeface="XCCW Joined 1a" panose="03050602040000000000" pitchFamily="66" charset="0"/>
                <a:cs typeface="Arial" panose="020B0604020202020204" pitchFamily="34" charset="0"/>
              </a:rPr>
              <a:t>3</a:t>
            </a:r>
            <a:r>
              <a:rPr lang="en-GB" sz="7200" b="1" dirty="0" smtClean="0">
                <a:latin typeface="XCCW Joined 1a" panose="03050602040000000000" pitchFamily="66" charset="0"/>
                <a:cs typeface="Arial" panose="020B0604020202020204" pitchFamily="34" charset="0"/>
              </a:rPr>
              <a:t/>
            </a:r>
            <a:br>
              <a:rPr lang="en-GB" sz="7200" b="1" dirty="0" smtClean="0">
                <a:latin typeface="XCCW Joined 1a" panose="03050602040000000000" pitchFamily="66" charset="0"/>
                <a:cs typeface="Arial" panose="020B0604020202020204" pitchFamily="34" charset="0"/>
              </a:rPr>
            </a:br>
            <a:r>
              <a:rPr lang="en-GB" sz="7200" b="1" dirty="0" smtClean="0">
                <a:latin typeface="XCCW Joined 1a" panose="03050602040000000000" pitchFamily="66" charset="0"/>
                <a:cs typeface="Arial" panose="020B0604020202020204" pitchFamily="34" charset="0"/>
              </a:rPr>
              <a:t/>
            </a:r>
            <a:br>
              <a:rPr lang="en-GB" sz="7200" b="1" dirty="0" smtClean="0">
                <a:latin typeface="XCCW Joined 1a" panose="03050602040000000000" pitchFamily="66" charset="0"/>
                <a:cs typeface="Arial" panose="020B0604020202020204" pitchFamily="34" charset="0"/>
              </a:rPr>
            </a:br>
            <a:r>
              <a:rPr lang="en-GB" sz="7200" b="1" dirty="0" smtClean="0">
                <a:latin typeface="XCCW Joined 1a" panose="03050602040000000000" pitchFamily="66" charset="0"/>
                <a:cs typeface="Arial" panose="020B0604020202020204" pitchFamily="34" charset="0"/>
              </a:rPr>
              <a:t>W/B 18.1.21</a:t>
            </a:r>
            <a:endParaRPr lang="en-GB" sz="72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 smtClean="0">
                <a:latin typeface="CCW Cursive Writing 1" panose="03050602040000000000" pitchFamily="66" charset="0"/>
              </a:rPr>
              <a:t>sh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>luck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y</a:t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sunn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y</a:t>
            </a:r>
            <a:r>
              <a:rPr lang="en-GB" sz="1000" dirty="0" smtClean="0">
                <a:latin typeface="CCW Cursive Writing 1" panose="03050602040000000000" pitchFamily="66" charset="0"/>
              </a:rPr>
              <a:t/>
            </a:r>
            <a:br>
              <a:rPr lang="en-GB" sz="10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bab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y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>donk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ey</a:t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turk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ey</a:t>
            </a:r>
            <a:r>
              <a:rPr lang="en-GB" sz="1000" dirty="0" smtClean="0">
                <a:latin typeface="CCW Cursive Writing 1" panose="03050602040000000000" pitchFamily="66" charset="0"/>
              </a:rPr>
              <a:t/>
            </a:r>
            <a:br>
              <a:rPr lang="en-GB" sz="10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troll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ey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4160336" cy="32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068960"/>
            <a:ext cx="4970140" cy="34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168860"/>
            <a:ext cx="3905622" cy="423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529956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5760"/>
            <a:ext cx="3744416" cy="4220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060848"/>
            <a:ext cx="4588371" cy="44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5268878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420888"/>
            <a:ext cx="3518694" cy="40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3" y="260648"/>
            <a:ext cx="9004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Is the key near the puppy? 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179512" y="2276873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solidFill>
                  <a:srgbClr val="00B050"/>
                </a:solidFill>
                <a:latin typeface="CCW Cursive Writing 1" panose="03050602040000000000" pitchFamily="66" charset="0"/>
              </a:rPr>
              <a:t>Can the donkey eat the honey on a sunny day?</a:t>
            </a:r>
            <a:endParaRPr lang="en-GB" sz="5400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XCCW Joined 1a" panose="03050602040000000000" pitchFamily="66" charset="0"/>
                <a:cs typeface="Arial" panose="020B0604020202020204" pitchFamily="34" charset="0"/>
              </a:rPr>
              <a:t>Friday</a:t>
            </a:r>
            <a:endParaRPr lang="en-GB" sz="239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4392488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Fun phonics</a:t>
            </a:r>
            <a:br>
              <a:rPr lang="en-GB" sz="9600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</a:br>
            <a:r>
              <a:rPr lang="en-GB" sz="9600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Friday</a:t>
            </a:r>
            <a:endParaRPr lang="en-GB" sz="23900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013176"/>
            <a:ext cx="383948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 smtClean="0">
                <a:latin typeface="CCW Cursive Writing 1" panose="03050602040000000000" pitchFamily="66" charset="0"/>
              </a:rPr>
              <a:t>ee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 smtClean="0">
                <a:latin typeface="CCW Cursive Writing 1" panose="03050602040000000000" pitchFamily="66" charset="0"/>
              </a:rPr>
              <a:t>qu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ow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ur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oo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302" y="692696"/>
            <a:ext cx="182985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er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or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air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ar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lphabet rainb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27341" r="3445" b="22707"/>
          <a:stretch/>
        </p:blipFill>
        <p:spPr bwMode="auto">
          <a:xfrm>
            <a:off x="93441" y="764703"/>
            <a:ext cx="8943055" cy="4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oi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ure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ay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a</a:t>
            </a:r>
            <a:r>
              <a:rPr lang="en-GB" sz="23000" dirty="0" err="1" smtClean="0">
                <a:latin typeface="CCW Cursive Writing 1" panose="03050602040000000000" pitchFamily="66" charset="0"/>
              </a:rPr>
              <a:t>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ie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ea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ou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ir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aw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u</a:t>
            </a:r>
            <a:r>
              <a:rPr lang="en-GB" sz="23000" dirty="0" err="1" smtClean="0">
                <a:latin typeface="CCW Cursive Writing 1" panose="03050602040000000000" pitchFamily="66" charset="0"/>
              </a:rPr>
              <a:t>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 smtClean="0">
                <a:latin typeface="CCW Cursive Writing 1" panose="03050602040000000000" pitchFamily="66" charset="0"/>
              </a:rPr>
              <a:t>ai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o</a:t>
            </a:r>
            <a:r>
              <a:rPr lang="en-GB" sz="23000" dirty="0" err="1" smtClean="0">
                <a:latin typeface="CCW Cursive Writing 1" panose="03050602040000000000" pitchFamily="66" charset="0"/>
              </a:rPr>
              <a:t>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oy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oe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i_e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ear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ue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ph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smtClean="0">
                <a:latin typeface="CCW Cursive Writing 1" panose="03050602040000000000" pitchFamily="66" charset="0"/>
              </a:rPr>
              <a:t>au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wh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>
                <a:latin typeface="CCW Cursive Writing 1" panose="03050602040000000000" pitchFamily="66" charset="0"/>
              </a:rPr>
              <a:t>e</a:t>
            </a:r>
            <a:r>
              <a:rPr lang="en-GB" sz="23000" dirty="0" err="1" smtClean="0">
                <a:latin typeface="CCW Cursive Writing 1" panose="03050602040000000000" pitchFamily="66" charset="0"/>
              </a:rPr>
              <a:t>_e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oo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ew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XCCW Joined 1a" panose="03050602040000000000" pitchFamily="66" charset="0"/>
                <a:cs typeface="Arial" panose="020B0604020202020204" pitchFamily="34" charset="0"/>
              </a:rPr>
              <a:t>Monday</a:t>
            </a:r>
            <a:endParaRPr lang="en-GB" sz="239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61648" cy="180020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endParaRPr lang="en-GB" sz="28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503" y="117567"/>
            <a:ext cx="8859985" cy="1223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smtClean="0">
                <a:latin typeface="XCCW Joined 1a" panose="03050602040000000000" pitchFamily="66" charset="0"/>
                <a:cs typeface="Arial" panose="020B0604020202020204" pitchFamily="34" charset="0"/>
              </a:rPr>
              <a:t>‘ee’ sound family</a:t>
            </a:r>
            <a:endParaRPr lang="en-GB" sz="8000" dirty="0">
              <a:latin typeface="XCCW Joined 1a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067" y="1590897"/>
            <a:ext cx="14761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XCCW Joined 1a" panose="03050602040000000000" pitchFamily="66" charset="0"/>
              </a:rPr>
              <a:t>ee</a:t>
            </a:r>
            <a:endParaRPr lang="en-GB" sz="4000" b="1" dirty="0" smtClean="0">
              <a:latin typeface="XCCW Joined 1a" panose="03050602040000000000" pitchFamily="66" charset="0"/>
            </a:endParaRPr>
          </a:p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eel</a:t>
            </a:r>
          </a:p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sheep</a:t>
            </a:r>
          </a:p>
          <a:p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2099" y="1590897"/>
            <a:ext cx="1632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XCCW Joined 1a" panose="03050602040000000000" pitchFamily="66" charset="0"/>
              </a:rPr>
              <a:t>ea</a:t>
            </a:r>
            <a:endParaRPr lang="en-GB" sz="4000" b="1" dirty="0" smtClean="0">
              <a:latin typeface="XCCW Joined 1a" panose="03050602040000000000" pitchFamily="66" charset="0"/>
            </a:endParaRPr>
          </a:p>
          <a:p>
            <a:r>
              <a:rPr lang="en-GB" sz="3200" dirty="0" smtClean="0">
                <a:latin typeface="XCCW Joined 1a" panose="03050602040000000000" pitchFamily="66" charset="0"/>
              </a:rPr>
              <a:t>cream</a:t>
            </a:r>
          </a:p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bean</a:t>
            </a:r>
          </a:p>
          <a:p>
            <a:endParaRPr lang="en-GB" sz="4000" b="1" dirty="0"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354" y="1593668"/>
            <a:ext cx="16328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XCCW Joined 1a" panose="03050602040000000000" pitchFamily="66" charset="0"/>
              </a:rPr>
              <a:t>e</a:t>
            </a:r>
          </a:p>
          <a:p>
            <a:pPr algn="ctr"/>
            <a:r>
              <a:rPr lang="en-GB" sz="3200" dirty="0">
                <a:latin typeface="XCCW Joined 1a" panose="03050602040000000000" pitchFamily="66" charset="0"/>
              </a:rPr>
              <a:t>e</a:t>
            </a:r>
            <a:r>
              <a:rPr lang="en-GB" sz="3200" dirty="0" smtClean="0">
                <a:latin typeface="XCCW Joined 1a" panose="03050602040000000000" pitchFamily="66" charset="0"/>
              </a:rPr>
              <a:t>mu</a:t>
            </a:r>
          </a:p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hero</a:t>
            </a:r>
          </a:p>
          <a:p>
            <a:pPr algn="ctr"/>
            <a:endParaRPr lang="en-GB" sz="3200" dirty="0" smtClean="0">
              <a:latin typeface="XCCW Joined 1a" panose="03050602040000000000" pitchFamily="66" charset="0"/>
            </a:endParaRPr>
          </a:p>
          <a:p>
            <a:endParaRPr lang="en-GB" sz="4000" b="1" dirty="0"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3539" y="1619794"/>
            <a:ext cx="1632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atin typeface="XCCW Joined 1a" panose="03050602040000000000" pitchFamily="66" charset="0"/>
              </a:rPr>
              <a:t>e</a:t>
            </a:r>
            <a:r>
              <a:rPr lang="en-GB" sz="4000" b="1" dirty="0" err="1" smtClean="0">
                <a:latin typeface="XCCW Joined 1a" panose="03050602040000000000" pitchFamily="66" charset="0"/>
              </a:rPr>
              <a:t>_e</a:t>
            </a:r>
            <a:endParaRPr lang="en-GB" sz="4000" b="1" dirty="0" smtClean="0">
              <a:latin typeface="XCCW Joined 1a" panose="03050602040000000000" pitchFamily="66" charset="0"/>
            </a:endParaRPr>
          </a:p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these</a:t>
            </a:r>
          </a:p>
          <a:p>
            <a:pPr algn="ctr"/>
            <a:r>
              <a:rPr lang="en-GB" sz="3200" dirty="0" smtClean="0">
                <a:latin typeface="XCCW Joined 1a" panose="03050602040000000000" pitchFamily="66" charset="0"/>
              </a:rPr>
              <a:t>here</a:t>
            </a:r>
          </a:p>
          <a:p>
            <a:endParaRPr lang="en-GB" sz="4000" b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>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ee</a:t>
            </a:r>
            <a:r>
              <a:rPr lang="en-GB" sz="7200" dirty="0">
                <a:latin typeface="CCW Cursive Writing 1" panose="03050602040000000000" pitchFamily="66" charset="0"/>
              </a:rPr>
              <a:t>l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st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ee</a:t>
            </a:r>
            <a:r>
              <a:rPr lang="en-GB" sz="7200" dirty="0" smtClean="0">
                <a:latin typeface="CCW Cursive Writing 1" panose="03050602040000000000" pitchFamily="66" charset="0"/>
              </a:rPr>
              <a:t>l</a:t>
            </a:r>
            <a:r>
              <a:rPr lang="en-GB" sz="1000" dirty="0" smtClean="0">
                <a:latin typeface="CCW Cursive Writing 1" panose="03050602040000000000" pitchFamily="66" charset="0"/>
              </a:rPr>
              <a:t/>
            </a:r>
            <a:br>
              <a:rPr lang="en-GB" sz="10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fr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ee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>s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 smtClean="0">
                <a:latin typeface="CCW Cursive Writing 1" panose="03050602040000000000" pitchFamily="66" charset="0"/>
              </a:rPr>
              <a:t>t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cr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 smtClean="0">
                <a:latin typeface="CCW Cursive Writing 1" panose="03050602040000000000" pitchFamily="66" charset="0"/>
              </a:rPr>
              <a:t>m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s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 smtClean="0">
                <a:latin typeface="CCW Cursive Writing 1" panose="03050602040000000000" pitchFamily="66" charset="0"/>
              </a:rPr>
              <a:t>l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04656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>r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P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>t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10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10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th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>s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04656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 smtClean="0">
                <a:latin typeface="CCW Cursive Writing 1" panose="03050602040000000000" pitchFamily="66" charset="0"/>
              </a:rPr>
              <a:t>vil</a:t>
            </a:r>
            <a: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10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10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 smtClean="0">
                <a:latin typeface="CCW Cursive Writing 1" panose="03050602040000000000" pitchFamily="66" charset="0"/>
              </a:rPr>
              <a:t>mu</a:t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 smtClean="0">
                <a:latin typeface="CCW Cursive Writing 1" panose="03050602040000000000" pitchFamily="66" charset="0"/>
              </a:rPr>
              <a:t>ro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3744416" cy="4275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06" y="3861048"/>
            <a:ext cx="5110964" cy="28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3"/>
            <a:ext cx="4104456" cy="354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598344"/>
            <a:ext cx="4623966" cy="40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66"/>
          <a:stretch/>
        </p:blipFill>
        <p:spPr>
          <a:xfrm>
            <a:off x="395536" y="404664"/>
            <a:ext cx="5225869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96" y="3356992"/>
            <a:ext cx="6729840" cy="32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 smtClean="0">
                <a:latin typeface="CCW Cursive Writing 1" panose="03050602040000000000" pitchFamily="66" charset="0"/>
              </a:rPr>
              <a:t>th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5"/>
            <a:ext cx="3744416" cy="3672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708920"/>
            <a:ext cx="4804677" cy="37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He ran into the deep freezing sea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254968" y="3140968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00B050"/>
                </a:solidFill>
                <a:latin typeface="CCW Cursive Writing 1" panose="03050602040000000000" pitchFamily="66" charset="0"/>
              </a:rPr>
              <a:t>She had a dream about magic green beans that made him scream.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XCCW Joined 1a" panose="03050602040000000000" pitchFamily="66" charset="0"/>
                <a:cs typeface="Arial" panose="020B0604020202020204" pitchFamily="34" charset="0"/>
              </a:rPr>
              <a:t>Tuesday</a:t>
            </a:r>
            <a:endParaRPr lang="en-GB" sz="239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04656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sph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 smtClean="0">
                <a:latin typeface="CCW Cursive Writing 1" panose="03050602040000000000" pitchFamily="66" charset="0"/>
              </a:rPr>
              <a:t>r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10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>r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10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10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th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>m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ee</a:t>
            </a:r>
            <a:r>
              <a:rPr lang="en-GB" sz="7200" dirty="0" smtClean="0">
                <a:latin typeface="CCW Cursive Writing 1" panose="03050602040000000000" pitchFamily="66" charset="0"/>
              </a:rPr>
              <a:t>l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wh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ee</a:t>
            </a:r>
            <a:r>
              <a:rPr lang="en-GB" sz="7200" dirty="0" smtClean="0">
                <a:latin typeface="CCW Cursive Writing 1" panose="03050602040000000000" pitchFamily="66" charset="0"/>
              </a:rPr>
              <a:t>l</a:t>
            </a:r>
            <a:r>
              <a:rPr lang="en-GB" sz="1000" dirty="0" smtClean="0">
                <a:latin typeface="CCW Cursive Writing 1" panose="03050602040000000000" pitchFamily="66" charset="0"/>
              </a:rPr>
              <a:t/>
            </a:r>
            <a:br>
              <a:rPr lang="en-GB" sz="10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m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ee</a:t>
            </a:r>
            <a:r>
              <a:rPr lang="en-GB" sz="7200" dirty="0" smtClean="0">
                <a:latin typeface="CCW Cursive Writing 1" panose="03050602040000000000" pitchFamily="66" charset="0"/>
              </a:rPr>
              <a:t>t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CCW Cursive Writing 1" panose="03050602040000000000" pitchFamily="66" charset="0"/>
              </a:rPr>
              <a:t>tr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 smtClean="0">
                <a:latin typeface="CCW Cursive Writing 1" panose="03050602040000000000" pitchFamily="66" charset="0"/>
              </a:rPr>
              <a:t>t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dr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 smtClean="0">
                <a:latin typeface="CCW Cursive Writing 1" panose="03050602040000000000" pitchFamily="66" charset="0"/>
              </a:rPr>
              <a:t>m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>m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ea</a:t>
            </a:r>
            <a:r>
              <a:rPr lang="en-GB" sz="7200" dirty="0" smtClean="0">
                <a:latin typeface="CCW Cursive Writing 1" panose="03050602040000000000" pitchFamily="66" charset="0"/>
              </a:rPr>
              <a:t>l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976664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 smtClean="0">
                <a:latin typeface="CCW Cursive Writing 1" panose="03050602040000000000" pitchFamily="66" charset="0"/>
              </a:rPr>
              <a:t>qual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m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b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r>
              <a:rPr lang="en-GB" sz="7200" dirty="0" smtClean="0">
                <a:latin typeface="CCW Cursive Writing 1" panose="03050602040000000000" pitchFamily="66" charset="0"/>
              </a:rPr>
              <a:t>w</a:t>
            </a:r>
            <a:r>
              <a:rPr lang="en-GB" sz="72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e</a:t>
            </a:r>
            <a:r>
              <a:rPr lang="en-GB" sz="7200" dirty="0">
                <a:latin typeface="CCW Cursive Writing 1" panose="03050602040000000000" pitchFamily="66" charset="0"/>
              </a:rPr>
              <a:t/>
            </a:r>
            <a:br>
              <a:rPr lang="en-GB" sz="7200" dirty="0">
                <a:latin typeface="CCW Cursive Writing 1" panose="03050602040000000000" pitchFamily="66" charset="0"/>
              </a:rPr>
            </a:br>
            <a:endParaRPr lang="en-GB" sz="7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4219575" cy="3638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2690812"/>
            <a:ext cx="5315843" cy="39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429000"/>
            <a:ext cx="5139871" cy="3152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5454"/>
            <a:ext cx="5708954" cy="32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>The evil sheep went into the green sea.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254968" y="3140968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00B050"/>
                </a:solidFill>
                <a:latin typeface="CCW Cursive Writing 1" panose="03050602040000000000" pitchFamily="66" charset="0"/>
              </a:rPr>
              <a:t>The beast was a hero when he ate a feast of green beans.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igh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81103"/>
              </p:ext>
            </p:extLst>
          </p:nvPr>
        </p:nvGraphicFramePr>
        <p:xfrm>
          <a:off x="503815" y="1052736"/>
          <a:ext cx="8136904" cy="311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7425257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923628726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5205677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40359540"/>
                    </a:ext>
                  </a:extLst>
                </a:gridCol>
              </a:tblGrid>
              <a:tr h="77398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CCW Cursive Writing 1" panose="03050602040000000000" pitchFamily="66" charset="0"/>
                        </a:rPr>
                        <a:t>ee</a:t>
                      </a:r>
                      <a:endParaRPr lang="en-GB" sz="36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CCW Cursive Writing 1" panose="03050602040000000000" pitchFamily="66" charset="0"/>
                        </a:rPr>
                        <a:t>ea</a:t>
                      </a:r>
                      <a:endParaRPr lang="en-GB" sz="36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CCW Cursive Writing 1" panose="03050602040000000000" pitchFamily="66" charset="0"/>
                        </a:rPr>
                        <a:t>e_e</a:t>
                      </a:r>
                      <a:endParaRPr lang="en-GB" sz="36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CW Cursive Writing 1" panose="03050602040000000000" pitchFamily="66" charset="0"/>
                        </a:rPr>
                        <a:t>e</a:t>
                      </a:r>
                      <a:endParaRPr lang="en-GB" sz="36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79075"/>
                  </a:ext>
                </a:extLst>
              </a:tr>
              <a:tr h="234011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CW Cursive Writing 1" panose="03050602040000000000" pitchFamily="66" charset="0"/>
                        </a:rPr>
                        <a:t>feet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CW Cursive Writing 1" panose="03050602040000000000" pitchFamily="66" charset="0"/>
                        </a:rPr>
                        <a:t>mean</a:t>
                      </a:r>
                      <a:endParaRPr lang="en-GB" sz="28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CW Cursive Writing 1" panose="03050602040000000000" pitchFamily="66" charset="0"/>
                        </a:rPr>
                        <a:t>here</a:t>
                      </a:r>
                      <a:endParaRPr lang="en-GB" sz="28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CCW Cursive Writing 1" panose="03050602040000000000" pitchFamily="66" charset="0"/>
                        </a:rPr>
                        <a:t>emu</a:t>
                      </a:r>
                      <a:endParaRPr lang="en-GB" sz="2800" dirty="0">
                        <a:latin typeface="CCW Cursive Writing 1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633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3815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CW Cursive Writing 1" panose="03050602040000000000" pitchFamily="66" charset="0"/>
              </a:rPr>
              <a:t>I can read and sort graphemes from the </a:t>
            </a:r>
            <a:r>
              <a:rPr lang="en-GB" dirty="0" err="1" smtClean="0">
                <a:latin typeface="CCW Cursive Writing 1" panose="03050602040000000000" pitchFamily="66" charset="0"/>
              </a:rPr>
              <a:t>ee</a:t>
            </a:r>
            <a:r>
              <a:rPr lang="en-GB" dirty="0" smtClean="0">
                <a:latin typeface="CCW Cursive Writing 1" panose="03050602040000000000" pitchFamily="66" charset="0"/>
              </a:rPr>
              <a:t> family</a:t>
            </a:r>
            <a:endParaRPr lang="en-GB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XCCW Joined 1a" panose="03050602040000000000" pitchFamily="66" charset="0"/>
                <a:cs typeface="Arial" panose="020B0604020202020204" pitchFamily="34" charset="0"/>
              </a:rPr>
              <a:t>Wednesday</a:t>
            </a:r>
            <a:endParaRPr lang="en-GB" sz="239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he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she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me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we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be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he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you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are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err="1" smtClean="0">
                <a:latin typeface="CCW Cursive Writing 1" panose="03050602040000000000" pitchFamily="66" charset="0"/>
              </a:rPr>
              <a:t>ch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was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they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all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my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her</a:t>
            </a:r>
            <a:endParaRPr lang="en-GB" sz="23900" b="1" dirty="0">
              <a:solidFill>
                <a:srgbClr val="0070C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said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come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s</a:t>
            </a:r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ome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like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little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3000" dirty="0" err="1" smtClean="0">
                <a:latin typeface="CCW Cursive Writing 1" panose="03050602040000000000" pitchFamily="66" charset="0"/>
              </a:rPr>
              <a:t>oa</a:t>
            </a:r>
            <a:endParaRPr lang="en-GB" sz="230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have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so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do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out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one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there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were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when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FF000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what</a:t>
            </a:r>
            <a:endParaRPr lang="en-GB" sz="23900" b="1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oh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GB" sz="28700" dirty="0" smtClean="0">
                <a:latin typeface="CCW Cursive Writing 1" panose="03050602040000000000" pitchFamily="66" charset="0"/>
              </a:rPr>
              <a:t>ng</a:t>
            </a:r>
            <a:endParaRPr lang="en-GB" sz="287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could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would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should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their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people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asked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looked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B050"/>
                </a:solidFill>
                <a:latin typeface="XCCW Joined 1a" panose="03050602040000000000" pitchFamily="66" charset="0"/>
                <a:cs typeface="Arial" panose="020B0604020202020204" pitchFamily="34" charset="0"/>
              </a:rPr>
              <a:t>called</a:t>
            </a:r>
            <a:endParaRPr lang="en-GB" sz="23900" b="1" dirty="0">
              <a:solidFill>
                <a:srgbClr val="00B05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smtClean="0">
                <a:latin typeface="XCCW Joined 1a" panose="03050602040000000000" pitchFamily="66" charset="0"/>
                <a:cs typeface="Arial" panose="020B0604020202020204" pitchFamily="34" charset="0"/>
              </a:rPr>
              <a:t>Thursday</a:t>
            </a:r>
            <a:endParaRPr lang="en-GB" sz="239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61648" cy="1800200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CW Cursive Writing 1" panose="03050602040000000000" pitchFamily="66" charset="0"/>
              </a:rPr>
            </a:br>
            <a:endParaRPr lang="en-GB" sz="28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503" y="117567"/>
            <a:ext cx="8859985" cy="1223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smtClean="0">
                <a:latin typeface="XCCW Joined 1a" panose="03050602040000000000" pitchFamily="66" charset="0"/>
                <a:cs typeface="Arial" panose="020B0604020202020204" pitchFamily="34" charset="0"/>
              </a:rPr>
              <a:t>‘ee’ sound family</a:t>
            </a:r>
            <a:endParaRPr lang="en-GB" sz="8000" dirty="0">
              <a:latin typeface="XCCW Joined 1a" panose="03050602040000000000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574" y="1665465"/>
            <a:ext cx="1476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 smtClean="0">
                <a:latin typeface="XCCW Joined 1a" panose="03050602040000000000" pitchFamily="66" charset="0"/>
              </a:rPr>
              <a:t>ee</a:t>
            </a:r>
            <a:endParaRPr lang="en-GB" sz="3000" b="1" dirty="0" smtClean="0">
              <a:latin typeface="XCCW Joined 1a" panose="03050602040000000000" pitchFamily="66" charset="0"/>
            </a:endParaRP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eel</a:t>
            </a: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sheep</a:t>
            </a:r>
          </a:p>
          <a:p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3047" y="1588521"/>
            <a:ext cx="16328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 smtClean="0">
                <a:latin typeface="XCCW Joined 1a" panose="03050602040000000000" pitchFamily="66" charset="0"/>
              </a:rPr>
              <a:t>ea</a:t>
            </a:r>
            <a:endParaRPr lang="en-GB" sz="3000" b="1" dirty="0" smtClean="0">
              <a:latin typeface="XCCW Joined 1a" panose="03050602040000000000" pitchFamily="66" charset="0"/>
            </a:endParaRPr>
          </a:p>
          <a:p>
            <a:r>
              <a:rPr lang="en-GB" sz="3000" dirty="0" smtClean="0">
                <a:latin typeface="XCCW Joined 1a" panose="03050602040000000000" pitchFamily="66" charset="0"/>
              </a:rPr>
              <a:t>cream</a:t>
            </a: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bean</a:t>
            </a:r>
          </a:p>
          <a:p>
            <a:endParaRPr lang="en-GB" sz="2800" b="1" dirty="0">
              <a:latin typeface="XCCW Joined 1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228" y="1588521"/>
            <a:ext cx="1632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XCCW Joined 1a" panose="03050602040000000000" pitchFamily="66" charset="0"/>
              </a:rPr>
              <a:t>e</a:t>
            </a:r>
          </a:p>
          <a:p>
            <a:pPr algn="ctr"/>
            <a:r>
              <a:rPr lang="en-GB" sz="3000" dirty="0">
                <a:latin typeface="XCCW Joined 1a" panose="03050602040000000000" pitchFamily="66" charset="0"/>
              </a:rPr>
              <a:t>e</a:t>
            </a:r>
            <a:r>
              <a:rPr lang="en-GB" sz="3000" dirty="0" smtClean="0">
                <a:latin typeface="XCCW Joined 1a" panose="03050602040000000000" pitchFamily="66" charset="0"/>
              </a:rPr>
              <a:t>mu</a:t>
            </a: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hero</a:t>
            </a:r>
          </a:p>
          <a:p>
            <a:pPr algn="ctr"/>
            <a:endParaRPr lang="en-GB" sz="3200" dirty="0" smtClean="0">
              <a:latin typeface="XCCW Joined 1a" panose="03050602040000000000" pitchFamily="66" charset="0"/>
            </a:endParaRPr>
          </a:p>
          <a:p>
            <a:endParaRPr lang="en-GB" sz="4000" b="1" dirty="0">
              <a:latin typeface="XCCW Joined 1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085" y="1545253"/>
            <a:ext cx="16328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>
                <a:latin typeface="XCCW Joined 1a" panose="03050602040000000000" pitchFamily="66" charset="0"/>
              </a:rPr>
              <a:t>e</a:t>
            </a:r>
            <a:r>
              <a:rPr lang="en-GB" sz="3000" b="1" dirty="0" err="1" smtClean="0">
                <a:latin typeface="XCCW Joined 1a" panose="03050602040000000000" pitchFamily="66" charset="0"/>
              </a:rPr>
              <a:t>_e</a:t>
            </a:r>
            <a:endParaRPr lang="en-GB" sz="3000" b="1" dirty="0" smtClean="0">
              <a:latin typeface="XCCW Joined 1a" panose="03050602040000000000" pitchFamily="66" charset="0"/>
            </a:endParaRP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these</a:t>
            </a: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here</a:t>
            </a:r>
          </a:p>
          <a:p>
            <a:endParaRPr lang="en-GB" sz="4000" b="1" dirty="0">
              <a:latin typeface="XCCW Joined 1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251" y="3933056"/>
            <a:ext cx="16328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err="1" smtClean="0">
                <a:solidFill>
                  <a:srgbClr val="FF0000"/>
                </a:solidFill>
                <a:latin typeface="XCCW Joined 1a" panose="03050602040000000000" pitchFamily="66" charset="0"/>
              </a:rPr>
              <a:t>ey</a:t>
            </a:r>
            <a:endParaRPr lang="en-GB" sz="3000" b="1" dirty="0" smtClean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k</a:t>
            </a:r>
            <a:r>
              <a:rPr lang="en-GB" sz="30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ey</a:t>
            </a: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hon</a:t>
            </a:r>
            <a:r>
              <a:rPr lang="en-GB" sz="30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ey</a:t>
            </a:r>
          </a:p>
          <a:p>
            <a:endParaRPr lang="en-GB" sz="4000" b="1" dirty="0"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941299"/>
            <a:ext cx="16959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XCCW Joined 1a" panose="03050602040000000000" pitchFamily="66" charset="0"/>
              </a:rPr>
              <a:t>y</a:t>
            </a:r>
            <a:endParaRPr lang="en-GB" sz="3000" b="1" dirty="0" smtClean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pupp</a:t>
            </a:r>
            <a:r>
              <a:rPr lang="en-GB" sz="30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y</a:t>
            </a:r>
          </a:p>
          <a:p>
            <a:pPr algn="ctr"/>
            <a:r>
              <a:rPr lang="en-GB" sz="3000" dirty="0" smtClean="0">
                <a:latin typeface="XCCW Joined 1a" panose="03050602040000000000" pitchFamily="66" charset="0"/>
              </a:rPr>
              <a:t>sunn</a:t>
            </a:r>
            <a:r>
              <a:rPr lang="en-GB" sz="30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y</a:t>
            </a:r>
          </a:p>
          <a:p>
            <a:endParaRPr lang="en-GB" sz="4000" b="1" dirty="0">
              <a:latin typeface="XCCW Joined 1a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3" y="3463059"/>
            <a:ext cx="63027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0070C0"/>
                </a:solidFill>
                <a:latin typeface="XCCW Joined 1a" panose="03050602040000000000" pitchFamily="66" charset="0"/>
              </a:rPr>
              <a:t>Today’s new graphemes</a:t>
            </a:r>
          </a:p>
          <a:p>
            <a:endParaRPr lang="en-GB" sz="800" b="1" dirty="0">
              <a:solidFill>
                <a:srgbClr val="0070C0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14161</TotalTime>
  <Words>302</Words>
  <Application>Microsoft Office PowerPoint</Application>
  <PresentationFormat>On-screen Show (4:3)</PresentationFormat>
  <Paragraphs>145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3" baseType="lpstr">
      <vt:lpstr>Arial</vt:lpstr>
      <vt:lpstr>Calibri</vt:lpstr>
      <vt:lpstr>CCW Cursive Writing 1</vt:lpstr>
      <vt:lpstr>XCCW Joined 1a</vt:lpstr>
      <vt:lpstr>Office Theme</vt:lpstr>
      <vt:lpstr>WK 3  W/B 18.1.21</vt:lpstr>
      <vt:lpstr>PowerPoint Presentation</vt:lpstr>
      <vt:lpstr>ai</vt:lpstr>
      <vt:lpstr>oo</vt:lpstr>
      <vt:lpstr>th</vt:lpstr>
      <vt:lpstr>igh</vt:lpstr>
      <vt:lpstr>ch</vt:lpstr>
      <vt:lpstr>oa</vt:lpstr>
      <vt:lpstr>ng</vt:lpstr>
      <vt:lpstr>sh</vt:lpstr>
      <vt:lpstr>ee</vt:lpstr>
      <vt:lpstr>qu</vt:lpstr>
      <vt:lpstr>ow</vt:lpstr>
      <vt:lpstr>ur</vt:lpstr>
      <vt:lpstr>oo</vt:lpstr>
      <vt:lpstr>er</vt:lpstr>
      <vt:lpstr>or</vt:lpstr>
      <vt:lpstr>air</vt:lpstr>
      <vt:lpstr>ar</vt:lpstr>
      <vt:lpstr>oi</vt:lpstr>
      <vt:lpstr>ure</vt:lpstr>
      <vt:lpstr>ay</vt:lpstr>
      <vt:lpstr>a_e</vt:lpstr>
      <vt:lpstr>ie</vt:lpstr>
      <vt:lpstr>ea</vt:lpstr>
      <vt:lpstr>ou</vt:lpstr>
      <vt:lpstr>ir</vt:lpstr>
      <vt:lpstr>aw</vt:lpstr>
      <vt:lpstr>u_e</vt:lpstr>
      <vt:lpstr>o_e</vt:lpstr>
      <vt:lpstr>oy</vt:lpstr>
      <vt:lpstr>oe</vt:lpstr>
      <vt:lpstr>i_e</vt:lpstr>
      <vt:lpstr>ear</vt:lpstr>
      <vt:lpstr>ue</vt:lpstr>
      <vt:lpstr>ph</vt:lpstr>
      <vt:lpstr>au</vt:lpstr>
      <vt:lpstr>wh</vt:lpstr>
      <vt:lpstr>e_e</vt:lpstr>
      <vt:lpstr>ew</vt:lpstr>
      <vt:lpstr>Monday</vt:lpstr>
      <vt:lpstr>  </vt:lpstr>
      <vt:lpstr>heel  steel  free </vt:lpstr>
      <vt:lpstr>seat  cream  seal </vt:lpstr>
      <vt:lpstr> here  Pete  these  </vt:lpstr>
      <vt:lpstr> evil   emu  hero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</vt:lpstr>
      <vt:lpstr> sphere  here  theme  </vt:lpstr>
      <vt:lpstr>eel  wheel  meet </vt:lpstr>
      <vt:lpstr>treat  dream  meal </vt:lpstr>
      <vt:lpstr>equal  me  we </vt:lpstr>
      <vt:lpstr>PowerPoint Presentation</vt:lpstr>
      <vt:lpstr>PowerPoint Presentation</vt:lpstr>
      <vt:lpstr>PowerPoint Presentation</vt:lpstr>
      <vt:lpstr>PowerPoint Presentation</vt:lpstr>
      <vt:lpstr>Wednesday</vt:lpstr>
      <vt:lpstr>he</vt:lpstr>
      <vt:lpstr>she</vt:lpstr>
      <vt:lpstr>me</vt:lpstr>
      <vt:lpstr>we</vt:lpstr>
      <vt:lpstr>be</vt:lpstr>
      <vt:lpstr>he</vt:lpstr>
      <vt:lpstr>you</vt:lpstr>
      <vt:lpstr>are</vt:lpstr>
      <vt:lpstr>was</vt:lpstr>
      <vt:lpstr>they</vt:lpstr>
      <vt:lpstr>all</vt:lpstr>
      <vt:lpstr>my</vt:lpstr>
      <vt:lpstr>her</vt:lpstr>
      <vt:lpstr>said</vt:lpstr>
      <vt:lpstr>come</vt:lpstr>
      <vt:lpstr>some</vt:lpstr>
      <vt:lpstr>like</vt:lpstr>
      <vt:lpstr>little</vt:lpstr>
      <vt:lpstr>have</vt:lpstr>
      <vt:lpstr>so</vt:lpstr>
      <vt:lpstr>do</vt:lpstr>
      <vt:lpstr>out</vt:lpstr>
      <vt:lpstr>one</vt:lpstr>
      <vt:lpstr>there</vt:lpstr>
      <vt:lpstr>were</vt:lpstr>
      <vt:lpstr>when</vt:lpstr>
      <vt:lpstr>what</vt:lpstr>
      <vt:lpstr>oh</vt:lpstr>
      <vt:lpstr>could</vt:lpstr>
      <vt:lpstr>would</vt:lpstr>
      <vt:lpstr>should</vt:lpstr>
      <vt:lpstr>their</vt:lpstr>
      <vt:lpstr>people</vt:lpstr>
      <vt:lpstr>asked</vt:lpstr>
      <vt:lpstr>looked</vt:lpstr>
      <vt:lpstr>called</vt:lpstr>
      <vt:lpstr>Thursday</vt:lpstr>
      <vt:lpstr>  </vt:lpstr>
      <vt:lpstr>lucky  sunny  baby </vt:lpstr>
      <vt:lpstr>donkey  turkey  trolley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</vt:lpstr>
      <vt:lpstr>Fun phonics Friday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Amy Hugill</dc:creator>
  <cp:lastModifiedBy>Angela Slater</cp:lastModifiedBy>
  <cp:revision>152</cp:revision>
  <dcterms:created xsi:type="dcterms:W3CDTF">2019-11-29T15:57:12Z</dcterms:created>
  <dcterms:modified xsi:type="dcterms:W3CDTF">2021-01-17T07:18:14Z</dcterms:modified>
</cp:coreProperties>
</file>