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44" r:id="rId3"/>
    <p:sldId id="352" r:id="rId4"/>
    <p:sldId id="376" r:id="rId5"/>
    <p:sldId id="375" r:id="rId6"/>
    <p:sldId id="391" r:id="rId7"/>
    <p:sldId id="347" r:id="rId8"/>
    <p:sldId id="350" r:id="rId9"/>
    <p:sldId id="390" r:id="rId10"/>
    <p:sldId id="349" r:id="rId11"/>
    <p:sldId id="377" r:id="rId12"/>
    <p:sldId id="351" r:id="rId13"/>
    <p:sldId id="425" r:id="rId14"/>
    <p:sldId id="392" r:id="rId15"/>
    <p:sldId id="432" r:id="rId16"/>
    <p:sldId id="424" r:id="rId17"/>
    <p:sldId id="393" r:id="rId18"/>
    <p:sldId id="394" r:id="rId19"/>
    <p:sldId id="468" r:id="rId20"/>
    <p:sldId id="426" r:id="rId21"/>
    <p:sldId id="505" r:id="rId22"/>
    <p:sldId id="507" r:id="rId23"/>
    <p:sldId id="595" r:id="rId24"/>
    <p:sldId id="506" r:id="rId25"/>
    <p:sldId id="466" r:id="rId26"/>
    <p:sldId id="538" r:id="rId27"/>
    <p:sldId id="558" r:id="rId28"/>
    <p:sldId id="539" r:id="rId29"/>
    <p:sldId id="604" r:id="rId30"/>
    <p:sldId id="603" r:id="rId31"/>
    <p:sldId id="540" r:id="rId32"/>
    <p:sldId id="587" r:id="rId33"/>
    <p:sldId id="467" r:id="rId34"/>
    <p:sldId id="586" r:id="rId35"/>
    <p:sldId id="559" r:id="rId36"/>
    <p:sldId id="561" r:id="rId37"/>
    <p:sldId id="560" r:id="rId38"/>
    <p:sldId id="597" r:id="rId39"/>
    <p:sldId id="585" r:id="rId40"/>
    <p:sldId id="596" r:id="rId41"/>
    <p:sldId id="572" r:id="rId42"/>
    <p:sldId id="562" r:id="rId43"/>
    <p:sldId id="616" r:id="rId44"/>
    <p:sldId id="615" r:id="rId45"/>
    <p:sldId id="617" r:id="rId46"/>
    <p:sldId id="565" r:id="rId47"/>
    <p:sldId id="618" r:id="rId48"/>
    <p:sldId id="619" r:id="rId49"/>
    <p:sldId id="620" r:id="rId50"/>
    <p:sldId id="622" r:id="rId51"/>
    <p:sldId id="621" r:id="rId52"/>
    <p:sldId id="614" r:id="rId53"/>
    <p:sldId id="354" r:id="rId54"/>
    <p:sldId id="356" r:id="rId55"/>
    <p:sldId id="355" r:id="rId56"/>
    <p:sldId id="353" r:id="rId57"/>
    <p:sldId id="568" r:id="rId58"/>
    <p:sldId id="569" r:id="rId59"/>
    <p:sldId id="357" r:id="rId60"/>
    <p:sldId id="359" r:id="rId61"/>
    <p:sldId id="360" r:id="rId62"/>
    <p:sldId id="358" r:id="rId63"/>
    <p:sldId id="363" r:id="rId64"/>
    <p:sldId id="362" r:id="rId65"/>
    <p:sldId id="361" r:id="rId66"/>
    <p:sldId id="405" r:id="rId67"/>
    <p:sldId id="404" r:id="rId68"/>
    <p:sldId id="406" r:id="rId69"/>
    <p:sldId id="471" r:id="rId70"/>
    <p:sldId id="472" r:id="rId71"/>
    <p:sldId id="470" r:id="rId72"/>
    <p:sldId id="428" r:id="rId73"/>
    <p:sldId id="429" r:id="rId74"/>
    <p:sldId id="430" r:id="rId75"/>
    <p:sldId id="473" r:id="rId76"/>
    <p:sldId id="482" r:id="rId77"/>
    <p:sldId id="483" r:id="rId78"/>
    <p:sldId id="484" r:id="rId79"/>
    <p:sldId id="485" r:id="rId80"/>
    <p:sldId id="496" r:id="rId81"/>
    <p:sldId id="499" r:id="rId82"/>
    <p:sldId id="498" r:id="rId83"/>
    <p:sldId id="497" r:id="rId84"/>
    <p:sldId id="553" r:id="rId85"/>
    <p:sldId id="570" r:id="rId86"/>
    <p:sldId id="571" r:id="rId87"/>
    <p:sldId id="601" r:id="rId88"/>
    <p:sldId id="602" r:id="rId89"/>
    <p:sldId id="635" r:id="rId90"/>
    <p:sldId id="636" r:id="rId91"/>
    <p:sldId id="346" r:id="rId92"/>
    <p:sldId id="633" r:id="rId93"/>
    <p:sldId id="634" r:id="rId94"/>
    <p:sldId id="342" r:id="rId95"/>
    <p:sldId id="631" r:id="rId96"/>
    <p:sldId id="632" r:id="rId97"/>
    <p:sldId id="628" r:id="rId98"/>
    <p:sldId id="625" r:id="rId99"/>
    <p:sldId id="623" r:id="rId100"/>
    <p:sldId id="624" r:id="rId101"/>
    <p:sldId id="627" r:id="rId102"/>
    <p:sldId id="626" r:id="rId103"/>
    <p:sldId id="317" r:id="rId104"/>
    <p:sldId id="629" r:id="rId105"/>
    <p:sldId id="630" r:id="rId10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5" autoAdjust="0"/>
    <p:restoredTop sz="94660"/>
  </p:normalViewPr>
  <p:slideViewPr>
    <p:cSldViewPr>
      <p:cViewPr varScale="1">
        <p:scale>
          <a:sx n="82" d="100"/>
          <a:sy n="82" d="100"/>
        </p:scale>
        <p:origin x="16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0B4C-9754-41D7-861F-99E7E0AB536F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5546-31BB-4D7C-8737-6F10761F9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805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A0B4C-9754-41D7-861F-99E7E0AB536F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55546-31BB-4D7C-8737-6F10761F9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71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2808312"/>
          </a:xfrm>
        </p:spPr>
        <p:txBody>
          <a:bodyPr>
            <a:noAutofit/>
          </a:bodyPr>
          <a:lstStyle/>
          <a:p>
            <a:br>
              <a:rPr lang="en-GB" sz="7200" b="1" dirty="0">
                <a:latin typeface="XCCW Joined 15a" panose="03050602040000000000" pitchFamily="66" charset="0"/>
                <a:cs typeface="Arial" panose="020B0604020202020204" pitchFamily="34" charset="0"/>
              </a:rPr>
            </a:br>
            <a:r>
              <a:rPr lang="en-GB" sz="7200" b="1" dirty="0">
                <a:latin typeface="XCCW Joined 15a" panose="03050602040000000000" pitchFamily="66" charset="0"/>
                <a:cs typeface="Arial" panose="020B0604020202020204" pitchFamily="34" charset="0"/>
              </a:rPr>
              <a:t>W/B 18.1.21</a:t>
            </a:r>
            <a:br>
              <a:rPr lang="en-GB" sz="7200" b="1" dirty="0">
                <a:latin typeface="XCCW Joined 15a" panose="03050602040000000000" pitchFamily="66" charset="0"/>
                <a:cs typeface="Arial" panose="020B0604020202020204" pitchFamily="34" charset="0"/>
              </a:rPr>
            </a:br>
            <a:br>
              <a:rPr lang="en-GB" sz="7200" b="1" dirty="0">
                <a:latin typeface="XCCW Joined 15a" panose="03050602040000000000" pitchFamily="66" charset="0"/>
                <a:cs typeface="Arial" panose="020B0604020202020204" pitchFamily="34" charset="0"/>
              </a:rPr>
            </a:br>
            <a:r>
              <a:rPr lang="en-GB" sz="7200" b="1" dirty="0">
                <a:latin typeface="XCCW Joined 15a" panose="03050602040000000000" pitchFamily="66" charset="0"/>
                <a:cs typeface="Arial" panose="020B0604020202020204" pitchFamily="34" charset="0"/>
              </a:rPr>
              <a:t>Good Morning Venus Class</a:t>
            </a:r>
            <a:endParaRPr lang="en-GB" sz="7200" dirty="0"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731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8700" dirty="0" err="1">
                <a:latin typeface="CCW Cursive Writing 1" panose="03050602040000000000" pitchFamily="66" charset="0"/>
              </a:rPr>
              <a:t>sh</a:t>
            </a:r>
            <a:endParaRPr lang="en-GB" sz="287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9575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5976664"/>
          </a:xfrm>
        </p:spPr>
        <p:txBody>
          <a:bodyPr>
            <a:noAutofit/>
          </a:bodyPr>
          <a:lstStyle/>
          <a:p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a</a:t>
            </a:r>
            <a:r>
              <a:rPr lang="en-GB" sz="7200" dirty="0">
                <a:latin typeface="CCW Cursive Writing 1" panose="03050602040000000000" pitchFamily="66" charset="0"/>
              </a:rPr>
              <a:t>ngel</a:t>
            </a:r>
            <a:b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b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a</a:t>
            </a:r>
            <a:r>
              <a:rPr lang="en-GB" sz="7200" dirty="0">
                <a:latin typeface="CCW Cursive Writing 1" panose="03050602040000000000" pitchFamily="66" charset="0"/>
              </a:rPr>
              <a:t>pricot</a:t>
            </a:r>
            <a:br>
              <a:rPr lang="en-GB" sz="1000" dirty="0">
                <a:latin typeface="CCW Cursive Writing 1" panose="03050602040000000000" pitchFamily="66" charset="0"/>
              </a:rPr>
            </a:br>
            <a:br>
              <a:rPr lang="en-GB" sz="7200" dirty="0">
                <a:latin typeface="CCW Cursive Writing 1" panose="03050602040000000000" pitchFamily="66" charset="0"/>
              </a:rPr>
            </a:b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A</a:t>
            </a:r>
            <a:r>
              <a:rPr lang="en-GB" sz="7200" dirty="0">
                <a:latin typeface="CCW Cursive Writing 1" panose="03050602040000000000" pitchFamily="66" charset="0"/>
              </a:rPr>
              <a:t>pril</a:t>
            </a:r>
            <a:br>
              <a:rPr lang="en-GB" sz="7200" dirty="0">
                <a:latin typeface="CCW Cursive Writing 1" panose="03050602040000000000" pitchFamily="66" charset="0"/>
              </a:rPr>
            </a:br>
            <a:endParaRPr lang="en-GB" sz="7200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87561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5976664"/>
          </a:xfrm>
        </p:spPr>
        <p:txBody>
          <a:bodyPr>
            <a:noAutofit/>
          </a:bodyPr>
          <a:lstStyle/>
          <a:p>
            <a:r>
              <a:rPr lang="en-GB" sz="7200" dirty="0">
                <a:latin typeface="CCW Cursive Writing 1" panose="03050602040000000000" pitchFamily="66" charset="0"/>
              </a:rPr>
              <a:t>dr</a:t>
            </a: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ai</a:t>
            </a:r>
            <a:r>
              <a:rPr lang="en-GB" sz="7200" dirty="0">
                <a:latin typeface="CCW Cursive Writing 1" panose="03050602040000000000" pitchFamily="66" charset="0"/>
              </a:rPr>
              <a:t>n</a:t>
            </a:r>
            <a:b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b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r>
              <a:rPr lang="en-GB" sz="7200" dirty="0">
                <a:latin typeface="CCW Cursive Writing 1" panose="03050602040000000000" pitchFamily="66" charset="0"/>
              </a:rPr>
              <a:t>m</a:t>
            </a: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ai</a:t>
            </a:r>
            <a:r>
              <a:rPr lang="en-GB" sz="7200" dirty="0">
                <a:latin typeface="CCW Cursive Writing 1" panose="03050602040000000000" pitchFamily="66" charset="0"/>
              </a:rPr>
              <a:t>l</a:t>
            </a:r>
            <a:br>
              <a:rPr lang="en-GB" sz="1000" dirty="0">
                <a:latin typeface="CCW Cursive Writing 1" panose="03050602040000000000" pitchFamily="66" charset="0"/>
              </a:rPr>
            </a:br>
            <a:br>
              <a:rPr lang="en-GB" sz="7200" dirty="0">
                <a:latin typeface="CCW Cursive Writing 1" panose="03050602040000000000" pitchFamily="66" charset="0"/>
              </a:rPr>
            </a:br>
            <a:r>
              <a:rPr lang="en-GB" sz="7200" dirty="0">
                <a:latin typeface="CCW Cursive Writing 1" panose="03050602040000000000" pitchFamily="66" charset="0"/>
              </a:rPr>
              <a:t>p</a:t>
            </a: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ai</a:t>
            </a:r>
            <a:r>
              <a:rPr lang="en-GB" sz="7200" dirty="0">
                <a:latin typeface="CCW Cursive Writing 1" panose="03050602040000000000" pitchFamily="66" charset="0"/>
              </a:rPr>
              <a:t>nt</a:t>
            </a:r>
            <a:br>
              <a:rPr lang="en-GB" sz="7200" dirty="0">
                <a:latin typeface="CCW Cursive Writing 1" panose="03050602040000000000" pitchFamily="66" charset="0"/>
              </a:rPr>
            </a:br>
            <a:endParaRPr lang="en-GB" sz="7200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785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5976664"/>
          </a:xfrm>
        </p:spPr>
        <p:txBody>
          <a:bodyPr>
            <a:noAutofit/>
          </a:bodyPr>
          <a:lstStyle/>
          <a:p>
            <a:r>
              <a:rPr lang="en-GB" sz="7200" dirty="0">
                <a:latin typeface="CCW Cursive Writing 1" panose="03050602040000000000" pitchFamily="66" charset="0"/>
              </a:rPr>
              <a:t>sp</a:t>
            </a: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a</a:t>
            </a:r>
            <a:r>
              <a:rPr lang="en-GB" sz="7200" dirty="0">
                <a:latin typeface="CCW Cursive Writing 1" panose="03050602040000000000" pitchFamily="66" charset="0"/>
              </a:rPr>
              <a:t>c</a:t>
            </a: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e</a:t>
            </a:r>
            <a:b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b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r>
              <a:rPr lang="en-GB" sz="7200" dirty="0">
                <a:latin typeface="CCW Cursive Writing 1" panose="03050602040000000000" pitchFamily="66" charset="0"/>
              </a:rPr>
              <a:t>sp</a:t>
            </a: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a</a:t>
            </a:r>
            <a:r>
              <a:rPr lang="en-GB" sz="7200" dirty="0">
                <a:latin typeface="CCW Cursive Writing 1" panose="03050602040000000000" pitchFamily="66" charset="0"/>
              </a:rPr>
              <a:t>d</a:t>
            </a: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e</a:t>
            </a:r>
            <a:br>
              <a:rPr lang="en-GB" sz="1000" dirty="0">
                <a:latin typeface="CCW Cursive Writing 1" panose="03050602040000000000" pitchFamily="66" charset="0"/>
              </a:rPr>
            </a:br>
            <a:br>
              <a:rPr lang="en-GB" sz="7200" dirty="0">
                <a:latin typeface="CCW Cursive Writing 1" panose="03050602040000000000" pitchFamily="66" charset="0"/>
              </a:rPr>
            </a:br>
            <a:r>
              <a:rPr lang="en-GB" sz="7200" dirty="0">
                <a:latin typeface="CCW Cursive Writing 1" panose="03050602040000000000" pitchFamily="66" charset="0"/>
              </a:rPr>
              <a:t>sh</a:t>
            </a: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a</a:t>
            </a:r>
            <a:r>
              <a:rPr lang="en-GB" sz="7200" dirty="0">
                <a:latin typeface="CCW Cursive Writing 1" panose="03050602040000000000" pitchFamily="66" charset="0"/>
              </a:rPr>
              <a:t>k</a:t>
            </a: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e</a:t>
            </a:r>
            <a:br>
              <a:rPr lang="en-GB" sz="7200" dirty="0">
                <a:latin typeface="CCW Cursive Writing 1" panose="03050602040000000000" pitchFamily="66" charset="0"/>
              </a:rPr>
            </a:br>
            <a:endParaRPr lang="en-GB" sz="7200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9446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76672"/>
            <a:ext cx="1715814" cy="4277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32656"/>
            <a:ext cx="424815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2996952"/>
            <a:ext cx="3121229" cy="3240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3314295"/>
            <a:ext cx="301199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9542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885"/>
          <a:stretch/>
        </p:blipFill>
        <p:spPr>
          <a:xfrm>
            <a:off x="97323" y="0"/>
            <a:ext cx="3028950" cy="4102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468" y="2492896"/>
            <a:ext cx="3685005" cy="4093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147" y="3812538"/>
            <a:ext cx="2376578" cy="27737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971863" y="-1013728"/>
            <a:ext cx="1882624" cy="484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7425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13" y="260648"/>
            <a:ext cx="90049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Is the cake on the table? </a:t>
            </a:r>
            <a:endParaRPr lang="en-GB" sz="5400" dirty="0"/>
          </a:p>
        </p:txBody>
      </p:sp>
      <p:sp>
        <p:nvSpPr>
          <p:cNvPr id="5" name="Rectangle 4"/>
          <p:cNvSpPr/>
          <p:nvPr/>
        </p:nvSpPr>
        <p:spPr>
          <a:xfrm>
            <a:off x="179512" y="2276873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>
                <a:solidFill>
                  <a:srgbClr val="00B050"/>
                </a:solidFill>
                <a:latin typeface="CCW Cursive Writing 1" panose="03050602040000000000" pitchFamily="66" charset="0"/>
              </a:rPr>
              <a:t>Can the angel play with the </a:t>
            </a:r>
            <a:r>
              <a:rPr lang="en-GB" sz="5400">
                <a:solidFill>
                  <a:srgbClr val="00B050"/>
                </a:solidFill>
                <a:latin typeface="CCW Cursive Writing 1" panose="03050602040000000000" pitchFamily="66" charset="0"/>
              </a:rPr>
              <a:t>snail in the lake?</a:t>
            </a:r>
            <a:endParaRPr lang="en-GB" sz="5400" dirty="0">
              <a:solidFill>
                <a:srgbClr val="00B05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182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>
                <a:latin typeface="CCW Cursive Writing 1" panose="03050602040000000000" pitchFamily="66" charset="0"/>
              </a:rPr>
              <a:t>igh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946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8700" dirty="0" err="1">
                <a:latin typeface="CCW Cursive Writing 1" panose="03050602040000000000" pitchFamily="66" charset="0"/>
              </a:rPr>
              <a:t>qu</a:t>
            </a:r>
            <a:endParaRPr lang="en-GB" sz="287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599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>
                <a:latin typeface="CCW Cursive Writing 1" panose="03050602040000000000" pitchFamily="66" charset="0"/>
              </a:rPr>
              <a:t>ow</a:t>
            </a:r>
          </a:p>
        </p:txBody>
      </p:sp>
    </p:spTree>
    <p:extLst>
      <p:ext uri="{BB962C8B-B14F-4D97-AF65-F5344CB8AC3E}">
        <p14:creationId xmlns:p14="http://schemas.microsoft.com/office/powerpoint/2010/main" val="2501813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>
                <a:latin typeface="CCW Cursive Writing 1" panose="03050602040000000000" pitchFamily="66" charset="0"/>
              </a:rPr>
              <a:t>oo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302" y="692696"/>
            <a:ext cx="182985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35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>
                <a:latin typeface="CCW Cursive Writing 1" panose="03050602040000000000" pitchFamily="66" charset="0"/>
              </a:rPr>
              <a:t>er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612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>
                <a:latin typeface="CCW Cursive Writing 1" panose="03050602040000000000" pitchFamily="66" charset="0"/>
              </a:rPr>
              <a:t>ur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916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>
                <a:latin typeface="CCW Cursive Writing 1" panose="03050602040000000000" pitchFamily="66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099532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>
                <a:latin typeface="CCW Cursive Writing 1" panose="03050602040000000000" pitchFamily="66" charset="0"/>
              </a:rPr>
              <a:t>ar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18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>
                <a:latin typeface="CCW Cursive Writing 1" panose="03050602040000000000" pitchFamily="66" charset="0"/>
              </a:rPr>
              <a:t>ure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45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alphabet rainbo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" t="27341" r="3445" b="22707"/>
          <a:stretch/>
        </p:blipFill>
        <p:spPr bwMode="auto">
          <a:xfrm>
            <a:off x="93441" y="764703"/>
            <a:ext cx="8943055" cy="482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048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>
                <a:latin typeface="CCW Cursive Writing 1" panose="03050602040000000000" pitchFamily="66" charset="0"/>
              </a:rPr>
              <a:t>oi</a:t>
            </a:r>
          </a:p>
        </p:txBody>
      </p:sp>
    </p:spTree>
    <p:extLst>
      <p:ext uri="{BB962C8B-B14F-4D97-AF65-F5344CB8AC3E}">
        <p14:creationId xmlns:p14="http://schemas.microsoft.com/office/powerpoint/2010/main" val="594276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>
                <a:latin typeface="CCW Cursive Writing 1" panose="03050602040000000000" pitchFamily="66" charset="0"/>
              </a:rPr>
              <a:t>ay</a:t>
            </a:r>
          </a:p>
        </p:txBody>
      </p:sp>
    </p:spTree>
    <p:extLst>
      <p:ext uri="{BB962C8B-B14F-4D97-AF65-F5344CB8AC3E}">
        <p14:creationId xmlns:p14="http://schemas.microsoft.com/office/powerpoint/2010/main" val="3115381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>
                <a:latin typeface="CCW Cursive Writing 1" panose="03050602040000000000" pitchFamily="66" charset="0"/>
              </a:rPr>
              <a:t>ie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486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>
                <a:latin typeface="CCW Cursive Writing 1" panose="03050602040000000000" pitchFamily="66" charset="0"/>
              </a:rPr>
              <a:t>a_e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989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>
                <a:latin typeface="CCW Cursive Writing 1" panose="03050602040000000000" pitchFamily="66" charset="0"/>
              </a:rPr>
              <a:t>ea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364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>
                <a:latin typeface="CCW Cursive Writing 1" panose="03050602040000000000" pitchFamily="66" charset="0"/>
              </a:rPr>
              <a:t>air</a:t>
            </a:r>
          </a:p>
        </p:txBody>
      </p:sp>
    </p:spTree>
    <p:extLst>
      <p:ext uri="{BB962C8B-B14F-4D97-AF65-F5344CB8AC3E}">
        <p14:creationId xmlns:p14="http://schemas.microsoft.com/office/powerpoint/2010/main" val="1725753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>
                <a:latin typeface="CCW Cursive Writing 1" panose="03050602040000000000" pitchFamily="66" charset="0"/>
              </a:rPr>
              <a:t>ou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105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>
                <a:latin typeface="CCW Cursive Writing 1" panose="03050602040000000000" pitchFamily="66" charset="0"/>
              </a:rPr>
              <a:t>aw</a:t>
            </a:r>
          </a:p>
        </p:txBody>
      </p:sp>
    </p:spTree>
    <p:extLst>
      <p:ext uri="{BB962C8B-B14F-4D97-AF65-F5344CB8AC3E}">
        <p14:creationId xmlns:p14="http://schemas.microsoft.com/office/powerpoint/2010/main" val="999356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>
                <a:latin typeface="CCW Cursive Writing 1" panose="03050602040000000000" pitchFamily="66" charset="0"/>
              </a:rPr>
              <a:t>ir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25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>
                <a:latin typeface="CCW Cursive Writing 1" panose="03050602040000000000" pitchFamily="66" charset="0"/>
              </a:rPr>
              <a:t>u_e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75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8700" dirty="0">
                <a:latin typeface="CCW Cursive Writing 1" panose="03050602040000000000" pitchFamily="66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4176903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>
                <a:latin typeface="CCW Cursive Writing 1" panose="03050602040000000000" pitchFamily="66" charset="0"/>
              </a:rPr>
              <a:t>o_e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971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>
                <a:latin typeface="CCW Cursive Writing 1" panose="03050602040000000000" pitchFamily="66" charset="0"/>
              </a:rPr>
              <a:t>oy</a:t>
            </a:r>
          </a:p>
        </p:txBody>
      </p:sp>
    </p:spTree>
    <p:extLst>
      <p:ext uri="{BB962C8B-B14F-4D97-AF65-F5344CB8AC3E}">
        <p14:creationId xmlns:p14="http://schemas.microsoft.com/office/powerpoint/2010/main" val="29717462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>
                <a:latin typeface="CCW Cursive Writing 1" panose="03050602040000000000" pitchFamily="66" charset="0"/>
              </a:rPr>
              <a:t>oe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127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>
                <a:latin typeface="CCW Cursive Writing 1" panose="03050602040000000000" pitchFamily="66" charset="0"/>
              </a:rPr>
              <a:t>ear</a:t>
            </a:r>
          </a:p>
        </p:txBody>
      </p:sp>
    </p:spTree>
    <p:extLst>
      <p:ext uri="{BB962C8B-B14F-4D97-AF65-F5344CB8AC3E}">
        <p14:creationId xmlns:p14="http://schemas.microsoft.com/office/powerpoint/2010/main" val="107682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>
                <a:latin typeface="CCW Cursive Writing 1" panose="03050602040000000000" pitchFamily="66" charset="0"/>
              </a:rPr>
              <a:t>ue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7748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>
                <a:latin typeface="CCW Cursive Writing 1" panose="03050602040000000000" pitchFamily="66" charset="0"/>
              </a:rPr>
              <a:t>au</a:t>
            </a:r>
          </a:p>
        </p:txBody>
      </p:sp>
    </p:spTree>
    <p:extLst>
      <p:ext uri="{BB962C8B-B14F-4D97-AF65-F5344CB8AC3E}">
        <p14:creationId xmlns:p14="http://schemas.microsoft.com/office/powerpoint/2010/main" val="1585304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>
                <a:latin typeface="CCW Cursive Writing 1" panose="03050602040000000000" pitchFamily="66" charset="0"/>
              </a:rPr>
              <a:t>wh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5428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>
                <a:latin typeface="CCW Cursive Writing 1" panose="03050602040000000000" pitchFamily="66" charset="0"/>
              </a:rPr>
              <a:t>ph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691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>
                <a:latin typeface="CCW Cursive Writing 1" panose="03050602040000000000" pitchFamily="66" charset="0"/>
              </a:rPr>
              <a:t>e_e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552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>
                <a:latin typeface="CCW Cursive Writing 1" panose="03050602040000000000" pitchFamily="66" charset="0"/>
              </a:rPr>
              <a:t>ew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514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8700" dirty="0" err="1">
                <a:latin typeface="CCW Cursive Writing 1" panose="03050602040000000000" pitchFamily="66" charset="0"/>
              </a:rPr>
              <a:t>ai</a:t>
            </a:r>
            <a:endParaRPr lang="en-GB" sz="287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3953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>
                <a:latin typeface="CCW Cursive Writing 1" panose="03050602040000000000" pitchFamily="66" charset="0"/>
              </a:rPr>
              <a:t>i_e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3055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dirty="0">
                <a:latin typeface="XCCW Joined 15a" panose="03050602040000000000" pitchFamily="66" charset="0"/>
                <a:cs typeface="Arial" panose="020B0604020202020204" pitchFamily="34" charset="0"/>
              </a:rPr>
              <a:t>Monday</a:t>
            </a:r>
            <a:endParaRPr lang="en-GB" sz="23900" dirty="0"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618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5976664"/>
          </a:xfrm>
        </p:spPr>
        <p:txBody>
          <a:bodyPr>
            <a:noAutofit/>
          </a:bodyPr>
          <a:lstStyle/>
          <a:p>
            <a:r>
              <a:rPr lang="en-GB" sz="7200" dirty="0">
                <a:latin typeface="CCW Cursive Writing 1" panose="03050602040000000000" pitchFamily="66" charset="0"/>
              </a:rPr>
              <a:t>dr</a:t>
            </a: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ai</a:t>
            </a:r>
            <a:r>
              <a:rPr lang="en-GB" sz="7200" dirty="0">
                <a:latin typeface="CCW Cursive Writing 1" panose="03050602040000000000" pitchFamily="66" charset="0"/>
              </a:rPr>
              <a:t>n</a:t>
            </a:r>
            <a:b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b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r>
              <a:rPr lang="en-GB" sz="7200" dirty="0">
                <a:latin typeface="CCW Cursive Writing 1" panose="03050602040000000000" pitchFamily="66" charset="0"/>
              </a:rPr>
              <a:t>m</a:t>
            </a: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ai</a:t>
            </a:r>
            <a:r>
              <a:rPr lang="en-GB" sz="7200" dirty="0">
                <a:latin typeface="CCW Cursive Writing 1" panose="03050602040000000000" pitchFamily="66" charset="0"/>
              </a:rPr>
              <a:t>l</a:t>
            </a:r>
            <a:br>
              <a:rPr lang="en-GB" sz="1000" dirty="0">
                <a:latin typeface="CCW Cursive Writing 1" panose="03050602040000000000" pitchFamily="66" charset="0"/>
              </a:rPr>
            </a:br>
            <a:br>
              <a:rPr lang="en-GB" sz="7200" dirty="0">
                <a:latin typeface="CCW Cursive Writing 1" panose="03050602040000000000" pitchFamily="66" charset="0"/>
              </a:rPr>
            </a:br>
            <a:r>
              <a:rPr lang="en-GB" sz="7200" dirty="0">
                <a:latin typeface="CCW Cursive Writing 1" panose="03050602040000000000" pitchFamily="66" charset="0"/>
              </a:rPr>
              <a:t>p</a:t>
            </a: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ai</a:t>
            </a:r>
            <a:r>
              <a:rPr lang="en-GB" sz="7200" dirty="0">
                <a:latin typeface="CCW Cursive Writing 1" panose="03050602040000000000" pitchFamily="66" charset="0"/>
              </a:rPr>
              <a:t>nt</a:t>
            </a:r>
            <a:br>
              <a:rPr lang="en-GB" sz="7200" dirty="0">
                <a:latin typeface="CCW Cursive Writing 1" panose="03050602040000000000" pitchFamily="66" charset="0"/>
              </a:rPr>
            </a:br>
            <a:endParaRPr lang="en-GB" sz="7200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082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5976664"/>
          </a:xfrm>
        </p:spPr>
        <p:txBody>
          <a:bodyPr>
            <a:noAutofit/>
          </a:bodyPr>
          <a:lstStyle/>
          <a:p>
            <a:r>
              <a:rPr lang="en-GB" sz="7200" dirty="0">
                <a:latin typeface="CCW Cursive Writing 1" panose="03050602040000000000" pitchFamily="66" charset="0"/>
              </a:rPr>
              <a:t>pl</a:t>
            </a: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ay</a:t>
            </a:r>
            <a:b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br>
              <a:rPr lang="en-GB" sz="7200" dirty="0">
                <a:latin typeface="CCW Cursive Writing 1" panose="03050602040000000000" pitchFamily="66" charset="0"/>
              </a:rPr>
            </a:br>
            <a:r>
              <a:rPr lang="en-GB" sz="7200" dirty="0">
                <a:latin typeface="CCW Cursive Writing 1" panose="03050602040000000000" pitchFamily="66" charset="0"/>
              </a:rPr>
              <a:t>spr</a:t>
            </a: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ay</a:t>
            </a:r>
            <a:b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br>
              <a:rPr lang="en-GB" sz="7200" dirty="0">
                <a:latin typeface="CCW Cursive Writing 1" panose="03050602040000000000" pitchFamily="66" charset="0"/>
              </a:rPr>
            </a:br>
            <a:r>
              <a:rPr lang="en-GB" sz="7200" dirty="0">
                <a:latin typeface="CCW Cursive Writing 1" panose="03050602040000000000" pitchFamily="66" charset="0"/>
              </a:rPr>
              <a:t>tr</a:t>
            </a: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ay</a:t>
            </a:r>
            <a:br>
              <a:rPr lang="en-GB" sz="7200" dirty="0">
                <a:latin typeface="CCW Cursive Writing 1" panose="03050602040000000000" pitchFamily="66" charset="0"/>
              </a:rPr>
            </a:br>
            <a:endParaRPr lang="en-GB" sz="7200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2382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5904656"/>
          </a:xfrm>
        </p:spPr>
        <p:txBody>
          <a:bodyPr>
            <a:noAutofit/>
          </a:bodyPr>
          <a:lstStyle/>
          <a:p>
            <a:br>
              <a:rPr lang="en-GB" sz="7200" dirty="0">
                <a:latin typeface="CCW Cursive Writing 1" panose="03050602040000000000" pitchFamily="66" charset="0"/>
              </a:rPr>
            </a:br>
            <a:r>
              <a:rPr lang="en-GB" sz="7200" dirty="0">
                <a:latin typeface="CCW Cursive Writing 1" panose="03050602040000000000" pitchFamily="66" charset="0"/>
              </a:rPr>
              <a:t>c</a:t>
            </a: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a</a:t>
            </a:r>
            <a:r>
              <a:rPr lang="en-GB" sz="7200" dirty="0">
                <a:latin typeface="CCW Cursive Writing 1" panose="03050602040000000000" pitchFamily="66" charset="0"/>
              </a:rPr>
              <a:t>k</a:t>
            </a: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e</a:t>
            </a:r>
            <a:br>
              <a:rPr lang="en-GB" sz="1000" dirty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br>
              <a:rPr lang="en-GB" sz="7200" dirty="0">
                <a:latin typeface="CCW Cursive Writing 1" panose="03050602040000000000" pitchFamily="66" charset="0"/>
              </a:rPr>
            </a:br>
            <a:r>
              <a:rPr lang="en-GB" sz="7200" dirty="0">
                <a:latin typeface="CCW Cursive Writing 1" panose="03050602040000000000" pitchFamily="66" charset="0"/>
              </a:rPr>
              <a:t>r</a:t>
            </a: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a</a:t>
            </a:r>
            <a:r>
              <a:rPr lang="en-GB" sz="7200" dirty="0">
                <a:latin typeface="CCW Cursive Writing 1" panose="03050602040000000000" pitchFamily="66" charset="0"/>
              </a:rPr>
              <a:t>k</a:t>
            </a: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e</a:t>
            </a:r>
            <a:br>
              <a:rPr lang="en-GB" sz="1000" dirty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b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r>
              <a:rPr lang="en-GB" sz="7200" dirty="0">
                <a:latin typeface="CCW Cursive Writing 1" panose="03050602040000000000" pitchFamily="66" charset="0"/>
              </a:rPr>
              <a:t>m</a:t>
            </a: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a</a:t>
            </a:r>
            <a:r>
              <a:rPr lang="en-GB" sz="7200" dirty="0">
                <a:latin typeface="CCW Cursive Writing 1" panose="03050602040000000000" pitchFamily="66" charset="0"/>
              </a:rPr>
              <a:t>k</a:t>
            </a: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e</a:t>
            </a:r>
            <a:br>
              <a:rPr lang="en-GB" sz="7200" dirty="0">
                <a:latin typeface="CCW Cursive Writing 1" panose="03050602040000000000" pitchFamily="66" charset="0"/>
              </a:rPr>
            </a:br>
            <a:br>
              <a:rPr lang="en-GB" sz="7200" dirty="0">
                <a:latin typeface="CCW Cursive Writing 1" panose="03050602040000000000" pitchFamily="66" charset="0"/>
              </a:rPr>
            </a:br>
            <a:endParaRPr lang="en-GB" sz="7200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193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5904656"/>
          </a:xfrm>
        </p:spPr>
        <p:txBody>
          <a:bodyPr>
            <a:noAutofit/>
          </a:bodyPr>
          <a:lstStyle/>
          <a:p>
            <a:br>
              <a:rPr lang="en-GB" sz="7200" dirty="0">
                <a:latin typeface="CCW Cursive Writing 1" panose="03050602040000000000" pitchFamily="66" charset="0"/>
              </a:rPr>
            </a:b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a</a:t>
            </a:r>
            <a:r>
              <a:rPr lang="en-GB" sz="7200" dirty="0">
                <a:latin typeface="CCW Cursive Writing 1" panose="03050602040000000000" pitchFamily="66" charset="0"/>
              </a:rPr>
              <a:t>corn</a:t>
            </a:r>
            <a:br>
              <a:rPr lang="en-GB" sz="1000" dirty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br>
              <a:rPr lang="en-GB" sz="7200" dirty="0">
                <a:latin typeface="CCW Cursive Writing 1" panose="03050602040000000000" pitchFamily="66" charset="0"/>
              </a:rPr>
            </a:br>
            <a:r>
              <a:rPr lang="en-GB" sz="7200" dirty="0">
                <a:latin typeface="CCW Cursive Writing 1" panose="03050602040000000000" pitchFamily="66" charset="0"/>
              </a:rPr>
              <a:t>t</a:t>
            </a: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a</a:t>
            </a:r>
            <a:r>
              <a:rPr lang="en-GB" sz="7200" dirty="0">
                <a:latin typeface="CCW Cursive Writing 1" panose="03050602040000000000" pitchFamily="66" charset="0"/>
              </a:rPr>
              <a:t>ble</a:t>
            </a:r>
            <a:br>
              <a:rPr lang="en-GB" sz="1000" dirty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b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a</a:t>
            </a:r>
            <a:r>
              <a:rPr lang="en-GB" sz="7200" dirty="0">
                <a:latin typeface="CCW Cursive Writing 1" panose="03050602040000000000" pitchFamily="66" charset="0"/>
              </a:rPr>
              <a:t>pron</a:t>
            </a:r>
            <a:br>
              <a:rPr lang="en-GB" sz="7200" dirty="0">
                <a:latin typeface="CCW Cursive Writing 1" panose="03050602040000000000" pitchFamily="66" charset="0"/>
              </a:rPr>
            </a:br>
            <a:br>
              <a:rPr lang="en-GB" sz="7200" dirty="0">
                <a:latin typeface="CCW Cursive Writing 1" panose="03050602040000000000" pitchFamily="66" charset="0"/>
              </a:rPr>
            </a:br>
            <a:endParaRPr lang="en-GB" sz="7200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6211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3254"/>
            <a:ext cx="4202299" cy="39604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260" y="3212976"/>
            <a:ext cx="40290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046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40" y="260648"/>
            <a:ext cx="4040920" cy="45365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198" y="3068960"/>
            <a:ext cx="4646034" cy="349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196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04" y="188640"/>
            <a:ext cx="4660765" cy="3816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3645024"/>
            <a:ext cx="4876031" cy="30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406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2952328" cy="5428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411501"/>
            <a:ext cx="5400055" cy="355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25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8700" dirty="0" err="1">
                <a:latin typeface="CCW Cursive Writing 1" panose="03050602040000000000" pitchFamily="66" charset="0"/>
              </a:rPr>
              <a:t>ee</a:t>
            </a:r>
            <a:endParaRPr lang="en-GB" sz="287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4214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13" y="260648"/>
            <a:ext cx="90049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Can snails play with cake?</a:t>
            </a:r>
            <a:endParaRPr lang="en-GB" sz="5400" dirty="0"/>
          </a:p>
        </p:txBody>
      </p:sp>
      <p:sp>
        <p:nvSpPr>
          <p:cNvPr id="5" name="Rectangle 4"/>
          <p:cNvSpPr/>
          <p:nvPr/>
        </p:nvSpPr>
        <p:spPr>
          <a:xfrm>
            <a:off x="179512" y="2276873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>
                <a:solidFill>
                  <a:srgbClr val="00B050"/>
                </a:solidFill>
                <a:latin typeface="CCW Cursive Writing 1" panose="03050602040000000000" pitchFamily="66" charset="0"/>
              </a:rPr>
              <a:t>A lady is on train with a snail going on holiday.</a:t>
            </a:r>
          </a:p>
        </p:txBody>
      </p:sp>
    </p:spTree>
    <p:extLst>
      <p:ext uri="{BB962C8B-B14F-4D97-AF65-F5344CB8AC3E}">
        <p14:creationId xmlns:p14="http://schemas.microsoft.com/office/powerpoint/2010/main" val="38674901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39087"/>
              </p:ext>
            </p:extLst>
          </p:nvPr>
        </p:nvGraphicFramePr>
        <p:xfrm>
          <a:off x="503815" y="1052736"/>
          <a:ext cx="8136904" cy="3114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7425257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923628726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520567701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040359540"/>
                    </a:ext>
                  </a:extLst>
                </a:gridCol>
              </a:tblGrid>
              <a:tr h="773981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>
                          <a:latin typeface="CCW Cursive Writing 1" panose="03050602040000000000" pitchFamily="66" charset="0"/>
                        </a:rPr>
                        <a:t>ai</a:t>
                      </a:r>
                      <a:endParaRPr lang="en-GB" sz="3600" dirty="0">
                        <a:latin typeface="CCW Cursive Writing 1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CW Cursive Writing 1" panose="03050602040000000000" pitchFamily="66" charset="0"/>
                        </a:rPr>
                        <a:t>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>
                          <a:latin typeface="CCW Cursive Writing 1" panose="03050602040000000000" pitchFamily="66" charset="0"/>
                        </a:rPr>
                        <a:t>a_e</a:t>
                      </a:r>
                      <a:endParaRPr lang="en-GB" sz="3600" dirty="0">
                        <a:latin typeface="CCW Cursive Writing 1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CW Cursive Writing 1" panose="03050602040000000000" pitchFamily="66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879075"/>
                  </a:ext>
                </a:extLst>
              </a:tr>
              <a:tr h="234011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CW Cursive Writing 1" panose="03050602040000000000" pitchFamily="66" charset="0"/>
                        </a:rPr>
                        <a:t>rain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CW Cursive Writing 1" panose="03050602040000000000" pitchFamily="66" charset="0"/>
                        </a:rPr>
                        <a:t>pay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CW Cursive Writing 1" panose="03050602040000000000" pitchFamily="66" charset="0"/>
                        </a:rPr>
                        <a:t>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CW Cursive Writing 1" panose="03050602040000000000" pitchFamily="66" charset="0"/>
                        </a:rPr>
                        <a:t>acorn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46336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3815" y="26064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CW Cursive Writing 1" panose="03050602040000000000" pitchFamily="66" charset="0"/>
              </a:rPr>
              <a:t>I can read and sort graphemes from the </a:t>
            </a:r>
            <a:r>
              <a:rPr lang="en-GB" dirty="0" err="1">
                <a:latin typeface="CCW Cursive Writing 1" panose="03050602040000000000" pitchFamily="66" charset="0"/>
              </a:rPr>
              <a:t>ai</a:t>
            </a:r>
            <a:r>
              <a:rPr lang="en-GB" dirty="0">
                <a:latin typeface="CCW Cursive Writing 1" panose="03050602040000000000" pitchFamily="66" charset="0"/>
              </a:rPr>
              <a:t> family</a:t>
            </a:r>
          </a:p>
        </p:txBody>
      </p:sp>
    </p:spTree>
    <p:extLst>
      <p:ext uri="{BB962C8B-B14F-4D97-AF65-F5344CB8AC3E}">
        <p14:creationId xmlns:p14="http://schemas.microsoft.com/office/powerpoint/2010/main" val="20052551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dirty="0">
                <a:latin typeface="XCCW Joined 15a" panose="03050602040000000000" pitchFamily="66" charset="0"/>
                <a:cs typeface="Arial" panose="020B0604020202020204" pitchFamily="34" charset="0"/>
              </a:rPr>
              <a:t>Tuesday</a:t>
            </a:r>
            <a:endParaRPr lang="en-GB" sz="23900" dirty="0"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3890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0070C0"/>
                </a:solidFill>
                <a:latin typeface="XCCW Joined 15a" panose="03050602040000000000" pitchFamily="66" charset="0"/>
                <a:cs typeface="Arial" panose="020B0604020202020204" pitchFamily="34" charset="0"/>
              </a:rPr>
              <a:t>he</a:t>
            </a:r>
            <a:endParaRPr lang="en-GB" sz="23900" b="1" dirty="0">
              <a:solidFill>
                <a:srgbClr val="0070C0"/>
              </a:solidFill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322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0070C0"/>
                </a:solidFill>
                <a:latin typeface="XCCW Joined 15a" panose="03050602040000000000" pitchFamily="66" charset="0"/>
                <a:cs typeface="Arial" panose="020B0604020202020204" pitchFamily="34" charset="0"/>
              </a:rPr>
              <a:t>she</a:t>
            </a:r>
            <a:endParaRPr lang="en-GB" sz="23900" b="1" dirty="0">
              <a:solidFill>
                <a:srgbClr val="0070C0"/>
              </a:solidFill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0723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0070C0"/>
                </a:solidFill>
                <a:latin typeface="XCCW Joined 15a" panose="03050602040000000000" pitchFamily="66" charset="0"/>
                <a:cs typeface="Arial" panose="020B0604020202020204" pitchFamily="34" charset="0"/>
              </a:rPr>
              <a:t>me</a:t>
            </a:r>
            <a:endParaRPr lang="en-GB" sz="23900" b="1" dirty="0">
              <a:solidFill>
                <a:srgbClr val="0070C0"/>
              </a:solidFill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3177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0070C0"/>
                </a:solidFill>
                <a:latin typeface="XCCW Joined 15a" panose="03050602040000000000" pitchFamily="66" charset="0"/>
                <a:cs typeface="Arial" panose="020B0604020202020204" pitchFamily="34" charset="0"/>
              </a:rPr>
              <a:t>we</a:t>
            </a:r>
            <a:endParaRPr lang="en-GB" sz="23900" b="1" dirty="0">
              <a:solidFill>
                <a:srgbClr val="0070C0"/>
              </a:solidFill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986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0070C0"/>
                </a:solidFill>
                <a:latin typeface="XCCW Joined 15a" panose="03050602040000000000" pitchFamily="66" charset="0"/>
                <a:cs typeface="Arial" panose="020B0604020202020204" pitchFamily="34" charset="0"/>
              </a:rPr>
              <a:t>be</a:t>
            </a:r>
            <a:endParaRPr lang="en-GB" sz="23900" b="1" dirty="0">
              <a:solidFill>
                <a:srgbClr val="0070C0"/>
              </a:solidFill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3482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0070C0"/>
                </a:solidFill>
                <a:latin typeface="XCCW Joined 15a" panose="03050602040000000000" pitchFamily="66" charset="0"/>
                <a:cs typeface="Arial" panose="020B0604020202020204" pitchFamily="34" charset="0"/>
              </a:rPr>
              <a:t>he</a:t>
            </a:r>
            <a:endParaRPr lang="en-GB" sz="23900" b="1" dirty="0">
              <a:solidFill>
                <a:srgbClr val="0070C0"/>
              </a:solidFill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131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0070C0"/>
                </a:solidFill>
                <a:latin typeface="XCCW Joined 15a" panose="03050602040000000000" pitchFamily="66" charset="0"/>
                <a:cs typeface="Arial" panose="020B0604020202020204" pitchFamily="34" charset="0"/>
              </a:rPr>
              <a:t>you</a:t>
            </a:r>
            <a:endParaRPr lang="en-GB" sz="23900" b="1" dirty="0">
              <a:solidFill>
                <a:srgbClr val="0070C0"/>
              </a:solidFill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3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>
                <a:latin typeface="CCW Cursive Writing 1" panose="03050602040000000000" pitchFamily="66" charset="0"/>
              </a:rPr>
              <a:t>oo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837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0070C0"/>
                </a:solidFill>
                <a:latin typeface="XCCW Joined 15a" panose="03050602040000000000" pitchFamily="66" charset="0"/>
                <a:cs typeface="Arial" panose="020B0604020202020204" pitchFamily="34" charset="0"/>
              </a:rPr>
              <a:t>are</a:t>
            </a:r>
            <a:endParaRPr lang="en-GB" sz="23900" b="1" dirty="0">
              <a:solidFill>
                <a:srgbClr val="0070C0"/>
              </a:solidFill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4622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0070C0"/>
                </a:solidFill>
                <a:latin typeface="XCCW Joined 15a" panose="03050602040000000000" pitchFamily="66" charset="0"/>
                <a:cs typeface="Arial" panose="020B0604020202020204" pitchFamily="34" charset="0"/>
              </a:rPr>
              <a:t>was</a:t>
            </a:r>
            <a:endParaRPr lang="en-GB" sz="23900" b="1" dirty="0">
              <a:solidFill>
                <a:srgbClr val="0070C0"/>
              </a:solidFill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0067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0070C0"/>
                </a:solidFill>
                <a:latin typeface="XCCW Joined 15a" panose="03050602040000000000" pitchFamily="66" charset="0"/>
                <a:cs typeface="Arial" panose="020B0604020202020204" pitchFamily="34" charset="0"/>
              </a:rPr>
              <a:t>they</a:t>
            </a:r>
            <a:endParaRPr lang="en-GB" sz="23900" b="1" dirty="0">
              <a:solidFill>
                <a:srgbClr val="0070C0"/>
              </a:solidFill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467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0070C0"/>
                </a:solidFill>
                <a:latin typeface="XCCW Joined 15a" panose="03050602040000000000" pitchFamily="66" charset="0"/>
                <a:cs typeface="Arial" panose="020B0604020202020204" pitchFamily="34" charset="0"/>
              </a:rPr>
              <a:t>all</a:t>
            </a:r>
            <a:endParaRPr lang="en-GB" sz="23900" b="1" dirty="0">
              <a:solidFill>
                <a:srgbClr val="0070C0"/>
              </a:solidFill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5020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0070C0"/>
                </a:solidFill>
                <a:latin typeface="XCCW Joined 15a" panose="03050602040000000000" pitchFamily="66" charset="0"/>
                <a:cs typeface="Arial" panose="020B0604020202020204" pitchFamily="34" charset="0"/>
              </a:rPr>
              <a:t>my</a:t>
            </a:r>
            <a:endParaRPr lang="en-GB" sz="23900" b="1" dirty="0">
              <a:solidFill>
                <a:srgbClr val="0070C0"/>
              </a:solidFill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0668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0070C0"/>
                </a:solidFill>
                <a:latin typeface="XCCW Joined 15a" panose="03050602040000000000" pitchFamily="66" charset="0"/>
                <a:cs typeface="Arial" panose="020B0604020202020204" pitchFamily="34" charset="0"/>
              </a:rPr>
              <a:t>her</a:t>
            </a:r>
            <a:endParaRPr lang="en-GB" sz="23900" b="1" dirty="0">
              <a:solidFill>
                <a:srgbClr val="0070C0"/>
              </a:solidFill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809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FF0000"/>
                </a:solidFill>
                <a:latin typeface="XCCW Joined 15a" panose="03050602040000000000" pitchFamily="66" charset="0"/>
                <a:cs typeface="Arial" panose="020B0604020202020204" pitchFamily="34" charset="0"/>
              </a:rPr>
              <a:t>said</a:t>
            </a:r>
            <a:endParaRPr lang="en-GB" sz="23900" b="1" dirty="0">
              <a:solidFill>
                <a:srgbClr val="FF0000"/>
              </a:solidFill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2332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FF0000"/>
                </a:solidFill>
                <a:latin typeface="XCCW Joined 15a" panose="03050602040000000000" pitchFamily="66" charset="0"/>
                <a:cs typeface="Arial" panose="020B0604020202020204" pitchFamily="34" charset="0"/>
              </a:rPr>
              <a:t>come</a:t>
            </a:r>
            <a:endParaRPr lang="en-GB" sz="23900" b="1" dirty="0">
              <a:solidFill>
                <a:srgbClr val="FF0000"/>
              </a:solidFill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9877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FF0000"/>
                </a:solidFill>
                <a:latin typeface="XCCW Joined 15a" panose="03050602040000000000" pitchFamily="66" charset="0"/>
                <a:cs typeface="Arial" panose="020B0604020202020204" pitchFamily="34" charset="0"/>
              </a:rPr>
              <a:t>some</a:t>
            </a:r>
            <a:endParaRPr lang="en-GB" sz="23900" b="1" dirty="0">
              <a:solidFill>
                <a:srgbClr val="FF0000"/>
              </a:solidFill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9496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FF0000"/>
                </a:solidFill>
                <a:latin typeface="XCCW Joined 15a" panose="03050602040000000000" pitchFamily="66" charset="0"/>
                <a:cs typeface="Arial" panose="020B0604020202020204" pitchFamily="34" charset="0"/>
              </a:rPr>
              <a:t>like</a:t>
            </a:r>
            <a:endParaRPr lang="en-GB" sz="23900" b="1" dirty="0">
              <a:solidFill>
                <a:srgbClr val="FF0000"/>
              </a:solidFill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43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8700" dirty="0" err="1">
                <a:latin typeface="CCW Cursive Writing 1" panose="03050602040000000000" pitchFamily="66" charset="0"/>
              </a:rPr>
              <a:t>th</a:t>
            </a:r>
            <a:endParaRPr lang="en-GB" sz="287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4938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FF0000"/>
                </a:solidFill>
                <a:latin typeface="XCCW Joined 15a" panose="03050602040000000000" pitchFamily="66" charset="0"/>
                <a:cs typeface="Arial" panose="020B0604020202020204" pitchFamily="34" charset="0"/>
              </a:rPr>
              <a:t>little</a:t>
            </a:r>
            <a:endParaRPr lang="en-GB" sz="23900" b="1" dirty="0">
              <a:solidFill>
                <a:srgbClr val="FF0000"/>
              </a:solidFill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6020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FF0000"/>
                </a:solidFill>
                <a:latin typeface="XCCW Joined 15a" panose="03050602040000000000" pitchFamily="66" charset="0"/>
                <a:cs typeface="Arial" panose="020B0604020202020204" pitchFamily="34" charset="0"/>
              </a:rPr>
              <a:t>have</a:t>
            </a:r>
            <a:endParaRPr lang="en-GB" sz="23900" b="1" dirty="0">
              <a:solidFill>
                <a:srgbClr val="FF0000"/>
              </a:solidFill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4512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FF0000"/>
                </a:solidFill>
                <a:latin typeface="XCCW Joined 15a" panose="03050602040000000000" pitchFamily="66" charset="0"/>
                <a:cs typeface="Arial" panose="020B0604020202020204" pitchFamily="34" charset="0"/>
              </a:rPr>
              <a:t>so</a:t>
            </a:r>
            <a:endParaRPr lang="en-GB" sz="23900" b="1" dirty="0">
              <a:solidFill>
                <a:srgbClr val="FF0000"/>
              </a:solidFill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854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FF0000"/>
                </a:solidFill>
                <a:latin typeface="XCCW Joined 15a" panose="03050602040000000000" pitchFamily="66" charset="0"/>
                <a:cs typeface="Arial" panose="020B0604020202020204" pitchFamily="34" charset="0"/>
              </a:rPr>
              <a:t>do</a:t>
            </a:r>
            <a:endParaRPr lang="en-GB" sz="23900" b="1" dirty="0">
              <a:solidFill>
                <a:srgbClr val="FF0000"/>
              </a:solidFill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1054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FF0000"/>
                </a:solidFill>
                <a:latin typeface="XCCW Joined 15a" panose="03050602040000000000" pitchFamily="66" charset="0"/>
                <a:cs typeface="Arial" panose="020B0604020202020204" pitchFamily="34" charset="0"/>
              </a:rPr>
              <a:t>out</a:t>
            </a:r>
            <a:endParaRPr lang="en-GB" sz="23900" b="1" dirty="0">
              <a:solidFill>
                <a:srgbClr val="FF0000"/>
              </a:solidFill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5688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FF0000"/>
                </a:solidFill>
                <a:latin typeface="XCCW Joined 15a" panose="03050602040000000000" pitchFamily="66" charset="0"/>
                <a:cs typeface="Arial" panose="020B0604020202020204" pitchFamily="34" charset="0"/>
              </a:rPr>
              <a:t>one</a:t>
            </a:r>
            <a:endParaRPr lang="en-GB" sz="23900" b="1" dirty="0">
              <a:solidFill>
                <a:srgbClr val="FF0000"/>
              </a:solidFill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6140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FF0000"/>
                </a:solidFill>
                <a:latin typeface="XCCW Joined 15a" panose="03050602040000000000" pitchFamily="66" charset="0"/>
                <a:cs typeface="Arial" panose="020B0604020202020204" pitchFamily="34" charset="0"/>
              </a:rPr>
              <a:t>there</a:t>
            </a:r>
            <a:endParaRPr lang="en-GB" sz="23900" b="1" dirty="0">
              <a:solidFill>
                <a:srgbClr val="FF0000"/>
              </a:solidFill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8476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FF0000"/>
                </a:solidFill>
                <a:latin typeface="XCCW Joined 15a" panose="03050602040000000000" pitchFamily="66" charset="0"/>
                <a:cs typeface="Arial" panose="020B0604020202020204" pitchFamily="34" charset="0"/>
              </a:rPr>
              <a:t>were</a:t>
            </a:r>
            <a:endParaRPr lang="en-GB" sz="23900" b="1" dirty="0">
              <a:solidFill>
                <a:srgbClr val="FF0000"/>
              </a:solidFill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718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FF0000"/>
                </a:solidFill>
                <a:latin typeface="XCCW Joined 15a" panose="03050602040000000000" pitchFamily="66" charset="0"/>
                <a:cs typeface="Arial" panose="020B0604020202020204" pitchFamily="34" charset="0"/>
              </a:rPr>
              <a:t>when</a:t>
            </a:r>
            <a:endParaRPr lang="en-GB" sz="23900" b="1" dirty="0">
              <a:solidFill>
                <a:srgbClr val="FF0000"/>
              </a:solidFill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00616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FF0000"/>
                </a:solidFill>
                <a:latin typeface="XCCW Joined 15a" panose="03050602040000000000" pitchFamily="66" charset="0"/>
                <a:cs typeface="Arial" panose="020B0604020202020204" pitchFamily="34" charset="0"/>
              </a:rPr>
              <a:t>what</a:t>
            </a:r>
            <a:endParaRPr lang="en-GB" sz="23900" b="1" dirty="0">
              <a:solidFill>
                <a:srgbClr val="FF0000"/>
              </a:solidFill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110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8700" dirty="0" err="1">
                <a:latin typeface="CCW Cursive Writing 1" panose="03050602040000000000" pitchFamily="66" charset="0"/>
              </a:rPr>
              <a:t>ch</a:t>
            </a:r>
            <a:endParaRPr lang="en-GB" sz="287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73592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00B050"/>
                </a:solidFill>
                <a:latin typeface="XCCW Joined 15a" panose="03050602040000000000" pitchFamily="66" charset="0"/>
                <a:cs typeface="Arial" panose="020B0604020202020204" pitchFamily="34" charset="0"/>
              </a:rPr>
              <a:t>oh</a:t>
            </a:r>
            <a:endParaRPr lang="en-GB" sz="23900" b="1" dirty="0">
              <a:solidFill>
                <a:srgbClr val="00B050"/>
              </a:solidFill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05566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00B050"/>
                </a:solidFill>
                <a:latin typeface="XCCW Joined 15a" panose="03050602040000000000" pitchFamily="66" charset="0"/>
                <a:cs typeface="Arial" panose="020B0604020202020204" pitchFamily="34" charset="0"/>
              </a:rPr>
              <a:t>could</a:t>
            </a:r>
            <a:endParaRPr lang="en-GB" sz="23900" b="1" dirty="0">
              <a:solidFill>
                <a:srgbClr val="00B050"/>
              </a:solidFill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1941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00B050"/>
                </a:solidFill>
                <a:latin typeface="XCCW Joined 15a" panose="03050602040000000000" pitchFamily="66" charset="0"/>
                <a:cs typeface="Arial" panose="020B0604020202020204" pitchFamily="34" charset="0"/>
              </a:rPr>
              <a:t>would</a:t>
            </a:r>
            <a:endParaRPr lang="en-GB" sz="23900" b="1" dirty="0">
              <a:solidFill>
                <a:srgbClr val="00B050"/>
              </a:solidFill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5052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00B050"/>
                </a:solidFill>
                <a:latin typeface="XCCW Joined 15a" panose="03050602040000000000" pitchFamily="66" charset="0"/>
                <a:cs typeface="Arial" panose="020B0604020202020204" pitchFamily="34" charset="0"/>
              </a:rPr>
              <a:t>should</a:t>
            </a:r>
            <a:endParaRPr lang="en-GB" sz="23900" b="1" dirty="0">
              <a:solidFill>
                <a:srgbClr val="00B050"/>
              </a:solidFill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43670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00B050"/>
                </a:solidFill>
                <a:latin typeface="XCCW Joined 15a" panose="03050602040000000000" pitchFamily="66" charset="0"/>
                <a:cs typeface="Arial" panose="020B0604020202020204" pitchFamily="34" charset="0"/>
              </a:rPr>
              <a:t>their</a:t>
            </a:r>
            <a:endParaRPr lang="en-GB" sz="23900" b="1" dirty="0">
              <a:solidFill>
                <a:srgbClr val="00B050"/>
              </a:solidFill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22200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00B050"/>
                </a:solidFill>
                <a:latin typeface="XCCW Joined 15a" panose="03050602040000000000" pitchFamily="66" charset="0"/>
                <a:cs typeface="Arial" panose="020B0604020202020204" pitchFamily="34" charset="0"/>
              </a:rPr>
              <a:t>people</a:t>
            </a:r>
            <a:endParaRPr lang="en-GB" sz="23900" b="1" dirty="0">
              <a:solidFill>
                <a:srgbClr val="00B050"/>
              </a:solidFill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06035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00B050"/>
                </a:solidFill>
                <a:latin typeface="XCCW Joined 15a" panose="03050602040000000000" pitchFamily="66" charset="0"/>
                <a:cs typeface="Arial" panose="020B0604020202020204" pitchFamily="34" charset="0"/>
              </a:rPr>
              <a:t>asked</a:t>
            </a:r>
            <a:endParaRPr lang="en-GB" sz="23900" b="1" dirty="0">
              <a:solidFill>
                <a:srgbClr val="00B050"/>
              </a:solidFill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80394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00B050"/>
                </a:solidFill>
                <a:latin typeface="XCCW Joined 15a" panose="03050602040000000000" pitchFamily="66" charset="0"/>
                <a:cs typeface="Arial" panose="020B0604020202020204" pitchFamily="34" charset="0"/>
              </a:rPr>
              <a:t>looked</a:t>
            </a:r>
            <a:endParaRPr lang="en-GB" sz="23900" b="1" dirty="0">
              <a:solidFill>
                <a:srgbClr val="00B050"/>
              </a:solidFill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1365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00B050"/>
                </a:solidFill>
                <a:latin typeface="XCCW Joined 15a" panose="03050602040000000000" pitchFamily="66" charset="0"/>
                <a:cs typeface="Arial" panose="020B0604020202020204" pitchFamily="34" charset="0"/>
              </a:rPr>
              <a:t>called</a:t>
            </a:r>
            <a:endParaRPr lang="en-GB" sz="23900" b="1" dirty="0">
              <a:solidFill>
                <a:srgbClr val="00B050"/>
              </a:solidFill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54345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2DB6A-5C4D-44B7-BAA8-17CDC927B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dirty="0">
                <a:latin typeface="CCW Cursive Writing 1" panose="03050602040000000000" pitchFamily="66" charset="0"/>
              </a:rPr>
              <a:t>Today’s Tricky Words</a:t>
            </a:r>
          </a:p>
        </p:txBody>
      </p:sp>
    </p:spTree>
    <p:extLst>
      <p:ext uri="{BB962C8B-B14F-4D97-AF65-F5344CB8AC3E}">
        <p14:creationId xmlns:p14="http://schemas.microsoft.com/office/powerpoint/2010/main" val="2808651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>
                <a:latin typeface="CCW Cursive Writing 1" panose="03050602040000000000" pitchFamily="66" charset="0"/>
              </a:rPr>
              <a:t>oa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95054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91FD-A456-47C3-B36C-2A5278C7D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7300" dirty="0">
                <a:latin typeface="CCW Cursive Writing 1" panose="03050602040000000000" pitchFamily="66" charset="0"/>
              </a:rPr>
              <a:t>said </a:t>
            </a:r>
            <a:br>
              <a:rPr lang="en-GB" sz="7300" dirty="0">
                <a:latin typeface="CCW Cursive Writing 1" panose="03050602040000000000" pitchFamily="66" charset="0"/>
              </a:rPr>
            </a:br>
            <a:r>
              <a:rPr lang="en-GB" sz="7300" dirty="0">
                <a:latin typeface="CCW Cursive Writing 1" panose="03050602040000000000" pitchFamily="66" charset="0"/>
              </a:rPr>
              <a:t>like</a:t>
            </a:r>
            <a:br>
              <a:rPr lang="en-GB" sz="7300" dirty="0">
                <a:latin typeface="CCW Cursive Writing 1" panose="03050602040000000000" pitchFamily="66" charset="0"/>
              </a:rPr>
            </a:br>
            <a:r>
              <a:rPr lang="en-GB" sz="7300" dirty="0">
                <a:latin typeface="CCW Cursive Writing 1" panose="03050602040000000000" pitchFamily="66" charset="0"/>
              </a:rPr>
              <a:t>do </a:t>
            </a:r>
            <a:br>
              <a:rPr lang="en-GB" sz="7300" dirty="0">
                <a:latin typeface="CCW Cursive Writing 1" panose="03050602040000000000" pitchFamily="66" charset="0"/>
              </a:rPr>
            </a:br>
            <a:r>
              <a:rPr lang="en-GB" sz="7300" dirty="0">
                <a:latin typeface="CCW Cursive Writing 1" panose="03050602040000000000" pitchFamily="66" charset="0"/>
              </a:rPr>
              <a:t>come </a:t>
            </a:r>
            <a:br>
              <a:rPr lang="en-GB" sz="7300" dirty="0">
                <a:latin typeface="CCW Cursive Writing 1" panose="03050602040000000000" pitchFamily="66" charset="0"/>
              </a:rPr>
            </a:br>
            <a:r>
              <a:rPr lang="en-GB" sz="7300" dirty="0">
                <a:latin typeface="CCW Cursive Writing 1" panose="03050602040000000000" pitchFamily="66" charset="0"/>
              </a:rPr>
              <a:t>there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75977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dirty="0">
                <a:latin typeface="XCCW Joined 15a" panose="03050602040000000000" pitchFamily="66" charset="0"/>
                <a:cs typeface="Arial" panose="020B0604020202020204" pitchFamily="34" charset="0"/>
              </a:rPr>
              <a:t>Wednesday</a:t>
            </a:r>
            <a:endParaRPr lang="en-GB" sz="23900" dirty="0"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3862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7D609F7-A8C9-4523-93AA-30B98E1B4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5976664"/>
          </a:xfrm>
        </p:spPr>
        <p:txBody>
          <a:bodyPr>
            <a:noAutofit/>
          </a:bodyPr>
          <a:lstStyle/>
          <a:p>
            <a:br>
              <a:rPr lang="en-GB" sz="7200" dirty="0">
                <a:latin typeface="CCW Cursive Writing 1" panose="03050602040000000000" pitchFamily="66" charset="0"/>
              </a:rPr>
            </a:br>
            <a:br>
              <a:rPr lang="en-GB" sz="7200" dirty="0">
                <a:latin typeface="CCW Cursive Writing 1" panose="03050602040000000000" pitchFamily="66" charset="0"/>
              </a:rPr>
            </a:br>
            <a:br>
              <a:rPr lang="en-GB" sz="7200" dirty="0">
                <a:latin typeface="CCW Cursive Writing 1" panose="03050602040000000000" pitchFamily="66" charset="0"/>
              </a:rPr>
            </a:b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eigh</a:t>
            </a:r>
            <a:r>
              <a:rPr lang="en-GB" sz="7200" dirty="0">
                <a:latin typeface="CCW Cursive Writing 1" panose="03050602040000000000" pitchFamily="66" charset="0"/>
              </a:rPr>
              <a:t>t</a:t>
            </a:r>
            <a:br>
              <a:rPr lang="en-GB" sz="7200" dirty="0">
                <a:latin typeface="CCW Cursive Writing 1" panose="03050602040000000000" pitchFamily="66" charset="0"/>
              </a:rPr>
            </a:br>
            <a:r>
              <a:rPr lang="en-GB" sz="7200" dirty="0">
                <a:latin typeface="CCW Cursive Writing 1" panose="03050602040000000000" pitchFamily="66" charset="0"/>
              </a:rPr>
              <a:t>w</a:t>
            </a: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eigh</a:t>
            </a:r>
            <a:b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r>
              <a:rPr lang="en-GB" sz="7200" dirty="0">
                <a:latin typeface="CCW Cursive Writing 1" panose="03050602040000000000" pitchFamily="66" charset="0"/>
              </a:rPr>
              <a:t>sl</a:t>
            </a: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eigh</a:t>
            </a:r>
            <a:b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b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br>
              <a:rPr lang="en-GB" sz="1000" dirty="0">
                <a:latin typeface="CCW Cursive Writing 1" panose="03050602040000000000" pitchFamily="66" charset="0"/>
              </a:rPr>
            </a:br>
            <a:br>
              <a:rPr lang="en-GB" sz="7200" dirty="0">
                <a:latin typeface="CCW Cursive Writing 1" panose="03050602040000000000" pitchFamily="66" charset="0"/>
              </a:rPr>
            </a:br>
            <a:br>
              <a:rPr lang="en-GB" sz="7200" dirty="0">
                <a:latin typeface="CCW Cursive Writing 1" panose="03050602040000000000" pitchFamily="66" charset="0"/>
              </a:rPr>
            </a:br>
            <a:endParaRPr lang="en-GB" sz="7200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62447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7D609F7-A8C9-4523-93AA-30B98E1B4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5976664"/>
          </a:xfrm>
        </p:spPr>
        <p:txBody>
          <a:bodyPr>
            <a:noAutofit/>
          </a:bodyPr>
          <a:lstStyle/>
          <a:p>
            <a:br>
              <a:rPr lang="en-GB" sz="7200" dirty="0">
                <a:latin typeface="CCW Cursive Writing 1" panose="03050602040000000000" pitchFamily="66" charset="0"/>
              </a:rPr>
            </a:br>
            <a:br>
              <a:rPr lang="en-GB" sz="7200" dirty="0">
                <a:latin typeface="CCW Cursive Writing 1" panose="03050602040000000000" pitchFamily="66" charset="0"/>
              </a:rPr>
            </a:br>
            <a:br>
              <a:rPr lang="en-GB" sz="7200" dirty="0">
                <a:latin typeface="CCW Cursive Writing 1" panose="03050602040000000000" pitchFamily="66" charset="0"/>
              </a:rPr>
            </a:br>
            <a:r>
              <a:rPr lang="en-GB" sz="7200" dirty="0">
                <a:latin typeface="CCW Cursive Writing 1" panose="03050602040000000000" pitchFamily="66" charset="0"/>
              </a:rPr>
              <a:t>br</a:t>
            </a: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ea</a:t>
            </a:r>
            <a:r>
              <a:rPr lang="en-GB" sz="7200" dirty="0">
                <a:latin typeface="CCW Cursive Writing 1" panose="03050602040000000000" pitchFamily="66" charset="0"/>
              </a:rPr>
              <a:t>k</a:t>
            </a:r>
            <a:br>
              <a:rPr lang="en-GB" sz="7200" dirty="0">
                <a:latin typeface="CCW Cursive Writing 1" panose="03050602040000000000" pitchFamily="66" charset="0"/>
              </a:rPr>
            </a:br>
            <a:r>
              <a:rPr lang="en-GB" sz="7200" dirty="0">
                <a:latin typeface="CCW Cursive Writing 1" panose="03050602040000000000" pitchFamily="66" charset="0"/>
              </a:rPr>
              <a:t>st</a:t>
            </a: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ea</a:t>
            </a:r>
            <a:r>
              <a:rPr lang="en-GB" sz="7200" dirty="0">
                <a:latin typeface="CCW Cursive Writing 1" panose="03050602040000000000" pitchFamily="66" charset="0"/>
              </a:rPr>
              <a:t>k</a:t>
            </a:r>
            <a:br>
              <a:rPr lang="en-GB" sz="7200" dirty="0">
                <a:latin typeface="CCW Cursive Writing 1" panose="03050602040000000000" pitchFamily="66" charset="0"/>
              </a:rPr>
            </a:br>
            <a:r>
              <a:rPr lang="en-GB" sz="7200" dirty="0">
                <a:latin typeface="CCW Cursive Writing 1" panose="03050602040000000000" pitchFamily="66" charset="0"/>
              </a:rPr>
              <a:t>gr</a:t>
            </a: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ea</a:t>
            </a:r>
            <a:r>
              <a:rPr lang="en-GB" sz="7200" dirty="0">
                <a:latin typeface="CCW Cursive Writing 1" panose="03050602040000000000" pitchFamily="66" charset="0"/>
              </a:rPr>
              <a:t>t</a:t>
            </a:r>
            <a:b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b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br>
              <a:rPr lang="en-GB" sz="1000" dirty="0">
                <a:latin typeface="CCW Cursive Writing 1" panose="03050602040000000000" pitchFamily="66" charset="0"/>
              </a:rPr>
            </a:br>
            <a:br>
              <a:rPr lang="en-GB" sz="7200" dirty="0">
                <a:latin typeface="CCW Cursive Writing 1" panose="03050602040000000000" pitchFamily="66" charset="0"/>
              </a:rPr>
            </a:br>
            <a:br>
              <a:rPr lang="en-GB" sz="7200" dirty="0">
                <a:latin typeface="CCW Cursive Writing 1" panose="03050602040000000000" pitchFamily="66" charset="0"/>
              </a:rPr>
            </a:br>
            <a:endParaRPr lang="en-GB" sz="7200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0906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dirty="0">
                <a:latin typeface="XCCW Joined 15a" panose="03050602040000000000" pitchFamily="66" charset="0"/>
                <a:cs typeface="Arial" panose="020B0604020202020204" pitchFamily="34" charset="0"/>
              </a:rPr>
              <a:t>Thursday</a:t>
            </a:r>
            <a:endParaRPr lang="en-GB" sz="23900" dirty="0"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87633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7D609F7-A8C9-4523-93AA-30B98E1B4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5976664"/>
          </a:xfrm>
        </p:spPr>
        <p:txBody>
          <a:bodyPr>
            <a:noAutofit/>
          </a:bodyPr>
          <a:lstStyle/>
          <a:p>
            <a:br>
              <a:rPr lang="en-GB" sz="7200" dirty="0">
                <a:latin typeface="CCW Cursive Writing 1" panose="03050602040000000000" pitchFamily="66" charset="0"/>
              </a:rPr>
            </a:br>
            <a:br>
              <a:rPr lang="en-GB" sz="7200" dirty="0">
                <a:latin typeface="CCW Cursive Writing 1" panose="03050602040000000000" pitchFamily="66" charset="0"/>
              </a:rPr>
            </a:br>
            <a:br>
              <a:rPr lang="en-GB" sz="7200" dirty="0">
                <a:latin typeface="CCW Cursive Writing 1" panose="03050602040000000000" pitchFamily="66" charset="0"/>
              </a:rPr>
            </a:br>
            <a:r>
              <a:rPr lang="en-GB" sz="7200" dirty="0">
                <a:latin typeface="CCW Cursive Writing 1" panose="03050602040000000000" pitchFamily="66" charset="0"/>
              </a:rPr>
              <a:t>str</a:t>
            </a: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aigh</a:t>
            </a:r>
            <a:r>
              <a:rPr lang="en-GB" sz="7200" dirty="0">
                <a:latin typeface="CCW Cursive Writing 1" panose="03050602040000000000" pitchFamily="66" charset="0"/>
              </a:rPr>
              <a:t>t</a:t>
            </a:r>
            <a:b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b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br>
              <a:rPr lang="en-GB" sz="1000" dirty="0">
                <a:latin typeface="CCW Cursive Writing 1" panose="03050602040000000000" pitchFamily="66" charset="0"/>
              </a:rPr>
            </a:br>
            <a:br>
              <a:rPr lang="en-GB" sz="7200" dirty="0">
                <a:latin typeface="CCW Cursive Writing 1" panose="03050602040000000000" pitchFamily="66" charset="0"/>
              </a:rPr>
            </a:br>
            <a:br>
              <a:rPr lang="en-GB" sz="7200" dirty="0">
                <a:latin typeface="CCW Cursive Writing 1" panose="03050602040000000000" pitchFamily="66" charset="0"/>
              </a:rPr>
            </a:br>
            <a:endParaRPr lang="en-GB" sz="7200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8152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7D609F7-A8C9-4523-93AA-30B98E1B4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5976664"/>
          </a:xfrm>
        </p:spPr>
        <p:txBody>
          <a:bodyPr>
            <a:noAutofit/>
          </a:bodyPr>
          <a:lstStyle/>
          <a:p>
            <a:br>
              <a:rPr lang="en-GB" sz="7200" dirty="0">
                <a:latin typeface="CCW Cursive Writing 1" panose="03050602040000000000" pitchFamily="66" charset="0"/>
              </a:rPr>
            </a:br>
            <a:br>
              <a:rPr lang="en-GB" sz="7200" dirty="0">
                <a:latin typeface="CCW Cursive Writing 1" panose="03050602040000000000" pitchFamily="66" charset="0"/>
              </a:rPr>
            </a:br>
            <a:br>
              <a:rPr lang="en-GB" sz="7200" dirty="0">
                <a:latin typeface="CCW Cursive Writing 1" panose="03050602040000000000" pitchFamily="66" charset="0"/>
              </a:rPr>
            </a:br>
            <a:r>
              <a:rPr lang="en-GB" sz="7200" dirty="0">
                <a:latin typeface="CCW Cursive Writing 1" panose="03050602040000000000" pitchFamily="66" charset="0"/>
              </a:rPr>
              <a:t>sund</a:t>
            </a: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ae</a:t>
            </a:r>
            <a:b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b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br>
              <a:rPr lang="en-GB" sz="1000" dirty="0">
                <a:latin typeface="CCW Cursive Writing 1" panose="03050602040000000000" pitchFamily="66" charset="0"/>
              </a:rPr>
            </a:br>
            <a:br>
              <a:rPr lang="en-GB" sz="7200" dirty="0">
                <a:latin typeface="CCW Cursive Writing 1" panose="03050602040000000000" pitchFamily="66" charset="0"/>
              </a:rPr>
            </a:br>
            <a:br>
              <a:rPr lang="en-GB" sz="7200" dirty="0">
                <a:latin typeface="CCW Cursive Writing 1" panose="03050602040000000000" pitchFamily="66" charset="0"/>
              </a:rPr>
            </a:br>
            <a:endParaRPr lang="en-GB" sz="7200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55642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dirty="0">
                <a:latin typeface="XCCW Joined 15a" panose="03050602040000000000" pitchFamily="66" charset="0"/>
                <a:cs typeface="Arial" panose="020B0604020202020204" pitchFamily="34" charset="0"/>
              </a:rPr>
              <a:t>Friday</a:t>
            </a:r>
            <a:endParaRPr lang="en-GB" sz="23900" dirty="0"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53321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5976664"/>
          </a:xfrm>
        </p:spPr>
        <p:txBody>
          <a:bodyPr>
            <a:noAutofit/>
          </a:bodyPr>
          <a:lstStyle/>
          <a:p>
            <a:r>
              <a:rPr lang="en-GB" sz="7200" dirty="0">
                <a:latin typeface="CCW Cursive Writing 1" panose="03050602040000000000" pitchFamily="66" charset="0"/>
              </a:rPr>
              <a:t>pr</a:t>
            </a: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ay</a:t>
            </a:r>
            <a:b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b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r>
              <a:rPr lang="en-GB" sz="7200" dirty="0">
                <a:latin typeface="CCW Cursive Writing 1" panose="03050602040000000000" pitchFamily="66" charset="0"/>
              </a:rPr>
              <a:t>tod</a:t>
            </a: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ay</a:t>
            </a:r>
            <a:br>
              <a:rPr lang="en-GB" sz="1000" dirty="0">
                <a:latin typeface="CCW Cursive Writing 1" panose="03050602040000000000" pitchFamily="66" charset="0"/>
              </a:rPr>
            </a:br>
            <a:br>
              <a:rPr lang="en-GB" sz="7200" dirty="0">
                <a:latin typeface="CCW Cursive Writing 1" panose="03050602040000000000" pitchFamily="66" charset="0"/>
              </a:rPr>
            </a:br>
            <a:r>
              <a:rPr lang="en-GB" sz="7200" dirty="0">
                <a:latin typeface="CCW Cursive Writing 1" panose="03050602040000000000" pitchFamily="66" charset="0"/>
              </a:rPr>
              <a:t>cl</a:t>
            </a: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ay</a:t>
            </a:r>
            <a:br>
              <a:rPr lang="en-GB" sz="7200" dirty="0">
                <a:latin typeface="CCW Cursive Writing 1" panose="03050602040000000000" pitchFamily="66" charset="0"/>
              </a:rPr>
            </a:br>
            <a:endParaRPr lang="en-GB" sz="7200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29684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5976664"/>
          </a:xfrm>
        </p:spPr>
        <p:txBody>
          <a:bodyPr>
            <a:noAutofit/>
          </a:bodyPr>
          <a:lstStyle/>
          <a:p>
            <a:r>
              <a:rPr lang="en-GB" sz="7200" dirty="0">
                <a:latin typeface="CCW Cursive Writing 1" panose="03050602040000000000" pitchFamily="66" charset="0"/>
              </a:rPr>
              <a:t>br</a:t>
            </a: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ai</a:t>
            </a:r>
            <a:r>
              <a:rPr lang="en-GB" sz="7200" dirty="0">
                <a:latin typeface="CCW Cursive Writing 1" panose="03050602040000000000" pitchFamily="66" charset="0"/>
              </a:rPr>
              <a:t>n</a:t>
            </a:r>
            <a:b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b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r>
              <a:rPr lang="en-GB" sz="7200" dirty="0">
                <a:latin typeface="CCW Cursive Writing 1" panose="03050602040000000000" pitchFamily="66" charset="0"/>
              </a:rPr>
              <a:t>sn</a:t>
            </a: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ai</a:t>
            </a:r>
            <a:r>
              <a:rPr lang="en-GB" sz="7200" dirty="0">
                <a:latin typeface="CCW Cursive Writing 1" panose="03050602040000000000" pitchFamily="66" charset="0"/>
              </a:rPr>
              <a:t>l</a:t>
            </a:r>
            <a:br>
              <a:rPr lang="en-GB" sz="1000" dirty="0">
                <a:latin typeface="CCW Cursive Writing 1" panose="03050602040000000000" pitchFamily="66" charset="0"/>
              </a:rPr>
            </a:br>
            <a:br>
              <a:rPr lang="en-GB" sz="7200" dirty="0">
                <a:latin typeface="CCW Cursive Writing 1" panose="03050602040000000000" pitchFamily="66" charset="0"/>
              </a:rPr>
            </a:br>
            <a:r>
              <a:rPr lang="en-GB" sz="7200" dirty="0">
                <a:latin typeface="CCW Cursive Writing 1" panose="03050602040000000000" pitchFamily="66" charset="0"/>
              </a:rPr>
              <a:t>p</a:t>
            </a: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ai</a:t>
            </a:r>
            <a:r>
              <a:rPr lang="en-GB" sz="7200" dirty="0">
                <a:latin typeface="CCW Cursive Writing 1" panose="03050602040000000000" pitchFamily="66" charset="0"/>
              </a:rPr>
              <a:t>n</a:t>
            </a:r>
            <a:br>
              <a:rPr lang="en-GB" sz="7200" dirty="0">
                <a:latin typeface="CCW Cursive Writing 1" panose="03050602040000000000" pitchFamily="66" charset="0"/>
              </a:rPr>
            </a:br>
            <a:endParaRPr lang="en-GB" sz="7200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585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14126</TotalTime>
  <Words>156</Words>
  <Application>Microsoft Office PowerPoint</Application>
  <PresentationFormat>On-screen Show (4:3)</PresentationFormat>
  <Paragraphs>112</Paragraphs>
  <Slides>105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10" baseType="lpstr">
      <vt:lpstr>Arial</vt:lpstr>
      <vt:lpstr>Calibri</vt:lpstr>
      <vt:lpstr>CCW Cursive Writing 1</vt:lpstr>
      <vt:lpstr>XCCW Joined 15a</vt:lpstr>
      <vt:lpstr>Office Theme</vt:lpstr>
      <vt:lpstr> W/B 18.1.21  Good Morning Venus Class</vt:lpstr>
      <vt:lpstr>PowerPoint Presentation</vt:lpstr>
      <vt:lpstr>ng</vt:lpstr>
      <vt:lpstr>ai</vt:lpstr>
      <vt:lpstr>ee</vt:lpstr>
      <vt:lpstr>oo</vt:lpstr>
      <vt:lpstr>th</vt:lpstr>
      <vt:lpstr>ch</vt:lpstr>
      <vt:lpstr>oa</vt:lpstr>
      <vt:lpstr>sh</vt:lpstr>
      <vt:lpstr>igh</vt:lpstr>
      <vt:lpstr>qu</vt:lpstr>
      <vt:lpstr>ow</vt:lpstr>
      <vt:lpstr>oo</vt:lpstr>
      <vt:lpstr>er</vt:lpstr>
      <vt:lpstr>ur</vt:lpstr>
      <vt:lpstr>or</vt:lpstr>
      <vt:lpstr>ar</vt:lpstr>
      <vt:lpstr>ure</vt:lpstr>
      <vt:lpstr>oi</vt:lpstr>
      <vt:lpstr>ay</vt:lpstr>
      <vt:lpstr>ie</vt:lpstr>
      <vt:lpstr>a_e</vt:lpstr>
      <vt:lpstr>ea</vt:lpstr>
      <vt:lpstr>air</vt:lpstr>
      <vt:lpstr>ou</vt:lpstr>
      <vt:lpstr>aw</vt:lpstr>
      <vt:lpstr>ir</vt:lpstr>
      <vt:lpstr>u_e</vt:lpstr>
      <vt:lpstr>o_e</vt:lpstr>
      <vt:lpstr>oy</vt:lpstr>
      <vt:lpstr>oe</vt:lpstr>
      <vt:lpstr>ear</vt:lpstr>
      <vt:lpstr>ue</vt:lpstr>
      <vt:lpstr>au</vt:lpstr>
      <vt:lpstr>wh</vt:lpstr>
      <vt:lpstr>ph</vt:lpstr>
      <vt:lpstr>e_e</vt:lpstr>
      <vt:lpstr>ew</vt:lpstr>
      <vt:lpstr>i_e</vt:lpstr>
      <vt:lpstr>Monday</vt:lpstr>
      <vt:lpstr>drain  mail  paint </vt:lpstr>
      <vt:lpstr>play  spray  tray </vt:lpstr>
      <vt:lpstr> cake  rake  make  </vt:lpstr>
      <vt:lpstr> acorn  table  apron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Tuesday</vt:lpstr>
      <vt:lpstr>he</vt:lpstr>
      <vt:lpstr>she</vt:lpstr>
      <vt:lpstr>me</vt:lpstr>
      <vt:lpstr>we</vt:lpstr>
      <vt:lpstr>be</vt:lpstr>
      <vt:lpstr>he</vt:lpstr>
      <vt:lpstr>you</vt:lpstr>
      <vt:lpstr>are</vt:lpstr>
      <vt:lpstr>was</vt:lpstr>
      <vt:lpstr>they</vt:lpstr>
      <vt:lpstr>all</vt:lpstr>
      <vt:lpstr>my</vt:lpstr>
      <vt:lpstr>her</vt:lpstr>
      <vt:lpstr>said</vt:lpstr>
      <vt:lpstr>come</vt:lpstr>
      <vt:lpstr>some</vt:lpstr>
      <vt:lpstr>like</vt:lpstr>
      <vt:lpstr>little</vt:lpstr>
      <vt:lpstr>have</vt:lpstr>
      <vt:lpstr>so</vt:lpstr>
      <vt:lpstr>do</vt:lpstr>
      <vt:lpstr>out</vt:lpstr>
      <vt:lpstr>one</vt:lpstr>
      <vt:lpstr>there</vt:lpstr>
      <vt:lpstr>were</vt:lpstr>
      <vt:lpstr>when</vt:lpstr>
      <vt:lpstr>what</vt:lpstr>
      <vt:lpstr>oh</vt:lpstr>
      <vt:lpstr>could</vt:lpstr>
      <vt:lpstr>would</vt:lpstr>
      <vt:lpstr>should</vt:lpstr>
      <vt:lpstr>their</vt:lpstr>
      <vt:lpstr>people</vt:lpstr>
      <vt:lpstr>asked</vt:lpstr>
      <vt:lpstr>looked</vt:lpstr>
      <vt:lpstr>called</vt:lpstr>
      <vt:lpstr>Today’s Tricky Words</vt:lpstr>
      <vt:lpstr>said  like do  come  there  </vt:lpstr>
      <vt:lpstr>Wednesday</vt:lpstr>
      <vt:lpstr>   eight weigh sleigh     </vt:lpstr>
      <vt:lpstr>   break steak great     </vt:lpstr>
      <vt:lpstr>Thursday</vt:lpstr>
      <vt:lpstr>   straight     </vt:lpstr>
      <vt:lpstr>   sundae     </vt:lpstr>
      <vt:lpstr>Friday</vt:lpstr>
      <vt:lpstr>pray  today  clay </vt:lpstr>
      <vt:lpstr>brain  snail  pain </vt:lpstr>
      <vt:lpstr>angel  apricot  April </vt:lpstr>
      <vt:lpstr>drain  mail  paint </vt:lpstr>
      <vt:lpstr>space  spade  shake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</dc:title>
  <dc:creator>Amy Hugill</dc:creator>
  <cp:lastModifiedBy>Chelsea Hendrickson</cp:lastModifiedBy>
  <cp:revision>145</cp:revision>
  <dcterms:created xsi:type="dcterms:W3CDTF">2019-11-29T15:57:12Z</dcterms:created>
  <dcterms:modified xsi:type="dcterms:W3CDTF">2021-01-18T19:17:04Z</dcterms:modified>
</cp:coreProperties>
</file>