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316" r:id="rId2"/>
    <p:sldId id="344" r:id="rId3"/>
    <p:sldId id="347" r:id="rId4"/>
    <p:sldId id="376" r:id="rId5"/>
    <p:sldId id="377" r:id="rId6"/>
    <p:sldId id="390" r:id="rId7"/>
    <p:sldId id="350" r:id="rId8"/>
    <p:sldId id="352" r:id="rId9"/>
    <p:sldId id="391" r:id="rId10"/>
    <p:sldId id="375" r:id="rId11"/>
    <p:sldId id="349" r:id="rId12"/>
    <p:sldId id="351" r:id="rId13"/>
    <p:sldId id="424" r:id="rId14"/>
    <p:sldId id="425" r:id="rId15"/>
    <p:sldId id="432" r:id="rId16"/>
    <p:sldId id="392" r:id="rId17"/>
    <p:sldId id="466" r:id="rId18"/>
    <p:sldId id="393" r:id="rId19"/>
    <p:sldId id="394" r:id="rId20"/>
    <p:sldId id="426" r:id="rId21"/>
    <p:sldId id="468" r:id="rId22"/>
    <p:sldId id="595" r:id="rId23"/>
    <p:sldId id="507" r:id="rId24"/>
    <p:sldId id="506" r:id="rId25"/>
    <p:sldId id="538" r:id="rId26"/>
    <p:sldId id="539" r:id="rId27"/>
    <p:sldId id="505" r:id="rId28"/>
    <p:sldId id="558" r:id="rId29"/>
    <p:sldId id="604" r:id="rId30"/>
    <p:sldId id="540" r:id="rId31"/>
    <p:sldId id="603" r:id="rId32"/>
    <p:sldId id="596" r:id="rId33"/>
    <p:sldId id="587" r:id="rId34"/>
    <p:sldId id="467" r:id="rId35"/>
    <p:sldId id="560" r:id="rId36"/>
    <p:sldId id="586" r:id="rId37"/>
    <p:sldId id="559" r:id="rId38"/>
    <p:sldId id="561" r:id="rId39"/>
    <p:sldId id="585" r:id="rId40"/>
    <p:sldId id="597" r:id="rId41"/>
    <p:sldId id="572" r:id="rId42"/>
    <p:sldId id="562" r:id="rId43"/>
    <p:sldId id="638" r:id="rId44"/>
    <p:sldId id="616" r:id="rId45"/>
    <p:sldId id="617" r:id="rId46"/>
    <p:sldId id="615" r:id="rId47"/>
    <p:sldId id="565" r:id="rId48"/>
    <p:sldId id="618" r:id="rId49"/>
    <p:sldId id="619" r:id="rId50"/>
    <p:sldId id="622" r:id="rId51"/>
    <p:sldId id="614" r:id="rId52"/>
    <p:sldId id="354" r:id="rId53"/>
    <p:sldId id="356" r:id="rId54"/>
    <p:sldId id="355" r:id="rId55"/>
    <p:sldId id="353" r:id="rId56"/>
    <p:sldId id="568" r:id="rId57"/>
    <p:sldId id="569" r:id="rId58"/>
    <p:sldId id="357" r:id="rId59"/>
    <p:sldId id="359" r:id="rId60"/>
    <p:sldId id="360" r:id="rId61"/>
    <p:sldId id="358" r:id="rId62"/>
    <p:sldId id="363" r:id="rId63"/>
    <p:sldId id="362" r:id="rId64"/>
    <p:sldId id="361" r:id="rId65"/>
    <p:sldId id="405" r:id="rId66"/>
    <p:sldId id="404" r:id="rId67"/>
    <p:sldId id="406" r:id="rId68"/>
    <p:sldId id="471" r:id="rId69"/>
    <p:sldId id="472" r:id="rId70"/>
    <p:sldId id="470" r:id="rId71"/>
    <p:sldId id="428" r:id="rId72"/>
    <p:sldId id="429" r:id="rId73"/>
    <p:sldId id="430" r:id="rId74"/>
    <p:sldId id="473" r:id="rId75"/>
    <p:sldId id="482" r:id="rId76"/>
    <p:sldId id="483" r:id="rId77"/>
    <p:sldId id="644" r:id="rId78"/>
    <p:sldId id="484" r:id="rId79"/>
    <p:sldId id="496" r:id="rId80"/>
    <p:sldId id="499" r:id="rId81"/>
    <p:sldId id="498" r:id="rId82"/>
    <p:sldId id="497" r:id="rId83"/>
    <p:sldId id="553" r:id="rId84"/>
    <p:sldId id="570" r:id="rId85"/>
    <p:sldId id="646" r:id="rId86"/>
    <p:sldId id="571" r:id="rId87"/>
    <p:sldId id="648" r:id="rId88"/>
    <p:sldId id="602" r:id="rId89"/>
    <p:sldId id="649" r:id="rId90"/>
    <p:sldId id="661" r:id="rId91"/>
    <p:sldId id="601" r:id="rId92"/>
    <p:sldId id="346" r:id="rId93"/>
    <p:sldId id="621" r:id="rId94"/>
    <p:sldId id="632" r:id="rId95"/>
    <p:sldId id="631" r:id="rId96"/>
    <p:sldId id="634" r:id="rId97"/>
    <p:sldId id="635" r:id="rId98"/>
    <p:sldId id="636" r:id="rId99"/>
    <p:sldId id="666" r:id="rId100"/>
    <p:sldId id="342" r:id="rId101"/>
    <p:sldId id="664" r:id="rId102"/>
    <p:sldId id="625" r:id="rId103"/>
    <p:sldId id="317" r:id="rId104"/>
    <p:sldId id="630" r:id="rId105"/>
    <p:sldId id="628" r:id="rId106"/>
    <p:sldId id="667" r:id="rId107"/>
    <p:sldId id="665" r:id="rId108"/>
    <p:sldId id="668" r:id="rId109"/>
    <p:sldId id="669" r:id="rId110"/>
    <p:sldId id="670" r:id="rId1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82" d="100"/>
          <a:sy n="82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B00E3-048B-45AA-99C4-60C2CCCBB77D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C37C3-9DE3-42D9-8C00-4E00B53617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7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4C37C3-9DE3-42D9-8C00-4E00B5361755}" type="slidenum">
              <a:rPr lang="en-GB" smtClean="0"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3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0B4C-9754-41D7-861F-99E7E0AB536F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5546-31BB-4D7C-8737-6F10761F9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0B4C-9754-41D7-861F-99E7E0AB536F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5546-31BB-4D7C-8737-6F10761F93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368152"/>
          </a:xfrm>
        </p:spPr>
        <p:txBody>
          <a:bodyPr>
            <a:noAutofit/>
          </a:bodyPr>
          <a:lstStyle/>
          <a:p>
            <a:b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</a:br>
            <a:b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</a:br>
            <a: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  <a:t>W/B 1.2.21</a:t>
            </a:r>
            <a:b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</a:br>
            <a:b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</a:br>
            <a:r>
              <a:rPr lang="en-GB" sz="7200" b="1" dirty="0">
                <a:latin typeface="XCCW Joined 15a" panose="03050602040000000000" pitchFamily="66" charset="0"/>
                <a:cs typeface="Arial" panose="020B0604020202020204" pitchFamily="34" charset="0"/>
              </a:rPr>
              <a:t>Good Morning Venus Class</a:t>
            </a:r>
            <a:endParaRPr lang="en-GB" sz="72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3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ee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2141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XCCW Joined 15a" panose="03050602040000000000" pitchFamily="66" charset="0"/>
                <a:cs typeface="Arial" panose="020B0604020202020204" pitchFamily="34" charset="0"/>
              </a:rPr>
              <a:t>Thursday</a:t>
            </a:r>
            <a:endParaRPr lang="en-GB" sz="239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763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61648" cy="1800200"/>
          </a:xfrm>
        </p:spPr>
        <p:txBody>
          <a:bodyPr>
            <a:noAutofit/>
          </a:bodyPr>
          <a:lstStyle/>
          <a:p>
            <a:pPr algn="l"/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endParaRPr lang="en-GB" sz="28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4503" y="117567"/>
            <a:ext cx="8859985" cy="1223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dirty="0">
                <a:latin typeface="XCCW Joined 15a" panose="03050602040000000000" pitchFamily="66" charset="0"/>
                <a:cs typeface="Arial" panose="020B0604020202020204" pitchFamily="34" charset="0"/>
              </a:rPr>
              <a:t>‘igh’ sound family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067" y="1590897"/>
            <a:ext cx="14761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XCCW Joined 15a" panose="03050602040000000000" pitchFamily="66" charset="0"/>
              </a:rPr>
              <a:t>igh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light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night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2099" y="1590897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tie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pie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7354" y="1593668"/>
            <a:ext cx="1632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4000" dirty="0">
                <a:latin typeface="XCCW Joined 15a" panose="03050602040000000000" pitchFamily="66" charset="0"/>
              </a:rPr>
              <a:t>find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mind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child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3539" y="1592599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i_e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slide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bike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23539-2E26-40CD-B4A7-A1158D8D41F2}"/>
              </a:ext>
            </a:extLst>
          </p:cNvPr>
          <p:cNvSpPr/>
          <p:nvPr/>
        </p:nvSpPr>
        <p:spPr>
          <a:xfrm>
            <a:off x="1604606" y="3964736"/>
            <a:ext cx="59347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XCCW Joined 15a" panose="03050602040000000000" pitchFamily="66" charset="0"/>
              </a:rPr>
              <a:t>Today’s new grapheme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520BA-0321-4E18-B412-42EC1ADBBA0A}"/>
              </a:ext>
            </a:extLst>
          </p:cNvPr>
          <p:cNvSpPr txBox="1"/>
          <p:nvPr/>
        </p:nvSpPr>
        <p:spPr>
          <a:xfrm>
            <a:off x="3630218" y="4604971"/>
            <a:ext cx="16328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pPr algn="ctr"/>
            <a:r>
              <a:rPr lang="en-GB" sz="3000" dirty="0">
                <a:latin typeface="XCCW Joined 15a" panose="03050602040000000000" pitchFamily="66" charset="0"/>
              </a:rPr>
              <a:t>dr</a:t>
            </a:r>
            <a:r>
              <a:rPr lang="en-GB" sz="3000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pPr algn="ctr"/>
            <a:r>
              <a:rPr lang="en-GB" sz="3000" dirty="0">
                <a:latin typeface="XCCW Joined 15a" panose="03050602040000000000" pitchFamily="66" charset="0"/>
              </a:rPr>
              <a:t>sk</a:t>
            </a:r>
            <a:r>
              <a:rPr lang="en-GB" sz="3000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868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76664"/>
          </a:xfrm>
        </p:spPr>
        <p:txBody>
          <a:bodyPr>
            <a:noAutofit/>
          </a:bodyPr>
          <a:lstStyle/>
          <a:p>
            <a:r>
              <a:rPr lang="en-GB" sz="7200" dirty="0">
                <a:latin typeface="CCW Cursive Writing 1" panose="03050602040000000000" pitchFamily="66" charset="0"/>
              </a:rPr>
              <a:t>dr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y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cr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y</a:t>
            </a:r>
            <a:br>
              <a:rPr lang="en-GB" sz="10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fl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y</a:t>
            </a: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9684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ee Spy Silhouette Clip Art, Download Free Clip Art, Free Clip Art on  Clipart Library">
            <a:extLst>
              <a:ext uri="{FF2B5EF4-FFF2-40B4-BE49-F238E27FC236}">
                <a16:creationId xmlns:a16="http://schemas.microsoft.com/office/drawing/2014/main" id="{DF3FA84B-20F7-4919-AC32-093EB7624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880320" cy="271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ree Campfire Cooking Clip Art - Fry Clipart Black And White, HD Png  Download , Transparent Png Image - PNGitem">
            <a:extLst>
              <a:ext uri="{FF2B5EF4-FFF2-40B4-BE49-F238E27FC236}">
                <a16:creationId xmlns:a16="http://schemas.microsoft.com/office/drawing/2014/main" id="{B58D46BA-3DF2-40E9-BE45-A5470DD0D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5231"/>
            <a:ext cx="3765029" cy="215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29542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13" y="260648"/>
            <a:ext cx="90049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Can a spy fry an egg? 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179512" y="2276873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00B050"/>
                </a:solidFill>
                <a:latin typeface="CCW Cursive Writing 1" panose="03050602040000000000" pitchFamily="66" charset="0"/>
              </a:rPr>
              <a:t>Can a fly eat honey on a bright day?</a:t>
            </a:r>
          </a:p>
        </p:txBody>
      </p:sp>
    </p:spTree>
    <p:extLst>
      <p:ext uri="{BB962C8B-B14F-4D97-AF65-F5344CB8AC3E}">
        <p14:creationId xmlns:p14="http://schemas.microsoft.com/office/powerpoint/2010/main" val="401618215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XCCW Joined 15a" panose="03050602040000000000" pitchFamily="66" charset="0"/>
                <a:cs typeface="Arial" panose="020B0604020202020204" pitchFamily="34" charset="0"/>
              </a:rPr>
              <a:t>Friday</a:t>
            </a:r>
            <a:endParaRPr lang="en-GB" sz="239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53321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BDAE-BE86-4EDC-B8F1-2443D5D1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CW Cursive Writing 1" panose="03050602040000000000" pitchFamily="66" charset="0"/>
              </a:rPr>
              <a:t>Today I would like you to recap all the different igh sounds from this week. </a:t>
            </a:r>
          </a:p>
        </p:txBody>
      </p:sp>
    </p:spTree>
    <p:extLst>
      <p:ext uri="{BB962C8B-B14F-4D97-AF65-F5344CB8AC3E}">
        <p14:creationId xmlns:p14="http://schemas.microsoft.com/office/powerpoint/2010/main" val="33436498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61648" cy="1800200"/>
          </a:xfrm>
        </p:spPr>
        <p:txBody>
          <a:bodyPr>
            <a:noAutofit/>
          </a:bodyPr>
          <a:lstStyle/>
          <a:p>
            <a:pPr algn="l"/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endParaRPr lang="en-GB" sz="28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4503" y="117567"/>
            <a:ext cx="8859985" cy="1223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dirty="0">
                <a:latin typeface="XCCW Joined 15a" panose="03050602040000000000" pitchFamily="66" charset="0"/>
                <a:cs typeface="Arial" panose="020B0604020202020204" pitchFamily="34" charset="0"/>
              </a:rPr>
              <a:t>‘igh’ sound family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067" y="1590897"/>
            <a:ext cx="14761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XCCW Joined 15a" panose="03050602040000000000" pitchFamily="66" charset="0"/>
              </a:rPr>
              <a:t>igh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light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night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2099" y="1590897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tie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pie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7354" y="1593668"/>
            <a:ext cx="1632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4000" dirty="0">
                <a:latin typeface="XCCW Joined 15a" panose="03050602040000000000" pitchFamily="66" charset="0"/>
              </a:rPr>
              <a:t>find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mind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child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3539" y="1592599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i_e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slide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bike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C520BA-0321-4E18-B412-42EC1ADBBA0A}"/>
              </a:ext>
            </a:extLst>
          </p:cNvPr>
          <p:cNvSpPr txBox="1"/>
          <p:nvPr/>
        </p:nvSpPr>
        <p:spPr>
          <a:xfrm>
            <a:off x="3718066" y="4005064"/>
            <a:ext cx="16328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pPr algn="ctr"/>
            <a:r>
              <a:rPr lang="en-GB" sz="4000" dirty="0">
                <a:latin typeface="XCCW Joined 15a" panose="03050602040000000000" pitchFamily="66" charset="0"/>
              </a:rPr>
              <a:t>dr</a:t>
            </a:r>
            <a:r>
              <a:rPr lang="en-GB" sz="4000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pPr algn="ctr"/>
            <a:r>
              <a:rPr lang="en-GB" sz="4000" dirty="0">
                <a:latin typeface="XCCW Joined 15a" panose="03050602040000000000" pitchFamily="66" charset="0"/>
              </a:rPr>
              <a:t>sk</a:t>
            </a:r>
            <a:r>
              <a:rPr lang="en-GB" sz="4000" dirty="0">
                <a:solidFill>
                  <a:srgbClr val="FF0000"/>
                </a:solidFill>
                <a:latin typeface="XCCW Joined 15a" panose="03050602040000000000" pitchFamily="66" charset="0"/>
              </a:rPr>
              <a:t>y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9517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ight sense icon Royalty Free Vector Image - VectorStock">
            <a:extLst>
              <a:ext uri="{FF2B5EF4-FFF2-40B4-BE49-F238E27FC236}">
                <a16:creationId xmlns:a16="http://schemas.microsoft.com/office/drawing/2014/main" id="{B997A4D1-85F0-46DE-B2CE-5170CD63AC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00"/>
          <a:stretch/>
        </p:blipFill>
        <p:spPr bwMode="auto">
          <a:xfrm>
            <a:off x="467545" y="188640"/>
            <a:ext cx="33434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Boy telling time on blue clock - Download Free Vectors, Clipart Graphics &amp;  Vector Art">
            <a:extLst>
              <a:ext uri="{FF2B5EF4-FFF2-40B4-BE49-F238E27FC236}">
                <a16:creationId xmlns:a16="http://schemas.microsoft.com/office/drawing/2014/main" id="{E1D3BEB5-A24F-4E8A-8E08-C131E97BE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844" y="2273711"/>
            <a:ext cx="3343484" cy="326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54453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MILE! | Lawford Mead Primary and Nursery School">
            <a:extLst>
              <a:ext uri="{FF2B5EF4-FFF2-40B4-BE49-F238E27FC236}">
                <a16:creationId xmlns:a16="http://schemas.microsoft.com/office/drawing/2014/main" id="{4E0169F2-F3B0-473E-80B7-7DD066F67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425938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in on Clipart">
            <a:extLst>
              <a:ext uri="{FF2B5EF4-FFF2-40B4-BE49-F238E27FC236}">
                <a16:creationId xmlns:a16="http://schemas.microsoft.com/office/drawing/2014/main" id="{86FF52D8-6EF7-490F-8EDB-B63437C12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14990"/>
            <a:ext cx="3581003" cy="276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54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sh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575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ind clipart one, Mind one Transparent FREE for download on WebStockReview  2021">
            <a:extLst>
              <a:ext uri="{FF2B5EF4-FFF2-40B4-BE49-F238E27FC236}">
                <a16:creationId xmlns:a16="http://schemas.microsoft.com/office/drawing/2014/main" id="{0BF80867-04FA-4634-B12D-C2F70B1F1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87969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Free Find Cliparts, Download Free Clip Art, Free Clip Art on Clipart Library">
            <a:extLst>
              <a:ext uri="{FF2B5EF4-FFF2-40B4-BE49-F238E27FC236}">
                <a16:creationId xmlns:a16="http://schemas.microsoft.com/office/drawing/2014/main" id="{53322E4E-0F85-4188-9A97-FD8A8D26F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36712"/>
            <a:ext cx="2879694" cy="342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Apple pie clipart. Free download transparent .PNG | Creazilla">
            <a:extLst>
              <a:ext uri="{FF2B5EF4-FFF2-40B4-BE49-F238E27FC236}">
                <a16:creationId xmlns:a16="http://schemas.microsoft.com/office/drawing/2014/main" id="{FB2D31D7-9DC7-4CAE-B8B4-D11828EE6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51514"/>
            <a:ext cx="2879694" cy="256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2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qu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59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ur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1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ow</a:t>
            </a:r>
          </a:p>
        </p:txBody>
      </p:sp>
    </p:spTree>
    <p:extLst>
      <p:ext uri="{BB962C8B-B14F-4D97-AF65-F5344CB8AC3E}">
        <p14:creationId xmlns:p14="http://schemas.microsoft.com/office/powerpoint/2010/main" val="2501813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er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12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oo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302" y="692696"/>
            <a:ext cx="182985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43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1725753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099532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ar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1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alphabet rainbo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9" t="27341" r="3445" b="22707"/>
          <a:stretch/>
        </p:blipFill>
        <p:spPr bwMode="auto">
          <a:xfrm>
            <a:off x="93441" y="764703"/>
            <a:ext cx="8943055" cy="482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48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oi</a:t>
            </a:r>
          </a:p>
        </p:txBody>
      </p:sp>
    </p:spTree>
    <p:extLst>
      <p:ext uri="{BB962C8B-B14F-4D97-AF65-F5344CB8AC3E}">
        <p14:creationId xmlns:p14="http://schemas.microsoft.com/office/powerpoint/2010/main" val="59427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ure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1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a_e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89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ie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486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ea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6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ou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105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ir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5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3115381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aw</a:t>
            </a:r>
          </a:p>
        </p:txBody>
      </p:sp>
    </p:spTree>
    <p:extLst>
      <p:ext uri="{BB962C8B-B14F-4D97-AF65-F5344CB8AC3E}">
        <p14:creationId xmlns:p14="http://schemas.microsoft.com/office/powerpoint/2010/main" val="999356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u_e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7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th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93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oy</a:t>
            </a:r>
          </a:p>
        </p:txBody>
      </p:sp>
    </p:spTree>
    <p:extLst>
      <p:ext uri="{BB962C8B-B14F-4D97-AF65-F5344CB8AC3E}">
        <p14:creationId xmlns:p14="http://schemas.microsoft.com/office/powerpoint/2010/main" val="2971746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o_e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71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i_e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0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27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107682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ph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691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ue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74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>
                <a:latin typeface="CCW Cursive Writing 1" panose="03050602040000000000" pitchFamily="66" charset="0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1585304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wh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42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ew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1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ai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95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e_e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552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XCCW Joined 15a" panose="03050602040000000000" pitchFamily="66" charset="0"/>
                <a:cs typeface="Arial" panose="020B0604020202020204" pitchFamily="34" charset="0"/>
              </a:rPr>
              <a:t>Monday</a:t>
            </a:r>
            <a:endParaRPr lang="en-GB" sz="239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618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61648" cy="1800200"/>
          </a:xfrm>
        </p:spPr>
        <p:txBody>
          <a:bodyPr>
            <a:noAutofit/>
          </a:bodyPr>
          <a:lstStyle/>
          <a:p>
            <a:pPr algn="l"/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28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endParaRPr lang="en-GB" sz="28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4503" y="117567"/>
            <a:ext cx="8859985" cy="1223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8000" dirty="0">
                <a:latin typeface="XCCW Joined 15a" panose="03050602040000000000" pitchFamily="66" charset="0"/>
                <a:cs typeface="Arial" panose="020B0604020202020204" pitchFamily="34" charset="0"/>
              </a:rPr>
              <a:t>‘igh’ sound family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067" y="1590897"/>
            <a:ext cx="14761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XCCW Joined 15a" panose="03050602040000000000" pitchFamily="66" charset="0"/>
              </a:rPr>
              <a:t>igh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light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night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2099" y="1590897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tie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pie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7354" y="1593668"/>
            <a:ext cx="16328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4000" dirty="0">
                <a:latin typeface="XCCW Joined 15a" panose="03050602040000000000" pitchFamily="66" charset="0"/>
              </a:rPr>
              <a:t>find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mind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child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3539" y="1592599"/>
            <a:ext cx="16328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XCCW Joined 15a" panose="03050602040000000000" pitchFamily="66" charset="0"/>
              </a:rPr>
              <a:t>i_e</a:t>
            </a:r>
            <a:endParaRPr lang="en-GB" sz="4000" b="1" dirty="0">
              <a:latin typeface="XCCW Joined 15a" panose="03050602040000000000" pitchFamily="66" charset="0"/>
            </a:endParaRP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slide</a:t>
            </a:r>
          </a:p>
          <a:p>
            <a:pPr algn="ctr"/>
            <a:r>
              <a:rPr lang="en-GB" sz="3200" dirty="0">
                <a:latin typeface="XCCW Joined 15a" panose="03050602040000000000" pitchFamily="66" charset="0"/>
              </a:rPr>
              <a:t>bike</a:t>
            </a:r>
          </a:p>
          <a:p>
            <a:endParaRPr lang="en-GB" sz="4000" b="1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082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76664"/>
          </a:xfrm>
        </p:spPr>
        <p:txBody>
          <a:bodyPr>
            <a:noAutofit/>
          </a:bodyPr>
          <a:lstStyle/>
          <a:p>
            <a:r>
              <a:rPr lang="en-GB" sz="7200" dirty="0">
                <a:latin typeface="CCW Cursive Writing 1" panose="03050602040000000000" pitchFamily="66" charset="0"/>
              </a:rPr>
              <a:t>l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r>
              <a:rPr lang="en-GB" sz="7200" dirty="0">
                <a:latin typeface="CCW Cursive Writing 1" panose="03050602040000000000" pitchFamily="66" charset="0"/>
              </a:rPr>
              <a:t>t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h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br>
              <a:rPr lang="en-GB" sz="10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r>
              <a:rPr lang="en-GB" sz="7200" dirty="0">
                <a:latin typeface="CCW Cursive Writing 1" panose="03050602040000000000" pitchFamily="66" charset="0"/>
              </a:rPr>
              <a:t>t</a:t>
            </a: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351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76664"/>
          </a:xfrm>
        </p:spPr>
        <p:txBody>
          <a:bodyPr>
            <a:noAutofit/>
          </a:bodyPr>
          <a:lstStyle/>
          <a:p>
            <a:r>
              <a:rPr lang="en-GB" sz="7200" dirty="0">
                <a:latin typeface="CCW Cursive Writing 1" panose="03050602040000000000" pitchFamily="66" charset="0"/>
              </a:rPr>
              <a:t>p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t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cr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r>
              <a:rPr lang="en-GB" sz="7200" dirty="0">
                <a:latin typeface="CCW Cursive Writing 1" panose="03050602040000000000" pitchFamily="66" charset="0"/>
              </a:rPr>
              <a:t>d</a:t>
            </a: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38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04656"/>
          </a:xfrm>
        </p:spPr>
        <p:txBody>
          <a:bodyPr>
            <a:noAutofit/>
          </a:bodyPr>
          <a:lstStyle/>
          <a:p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sl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d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b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k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7200" dirty="0"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v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72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21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04656"/>
          </a:xfrm>
        </p:spPr>
        <p:txBody>
          <a:bodyPr>
            <a:noAutofit/>
          </a:bodyPr>
          <a:lstStyle/>
          <a:p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nd</a:t>
            </a: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m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nd</a:t>
            </a: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ch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ld</a:t>
            </a:r>
            <a:br>
              <a:rPr lang="en-GB" sz="72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93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pildid">
            <a:extLst>
              <a:ext uri="{FF2B5EF4-FFF2-40B4-BE49-F238E27FC236}">
                <a16:creationId xmlns:a16="http://schemas.microsoft.com/office/drawing/2014/main" id="{AF4AB1F1-F9DE-41A2-B87C-7EAA86CD0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3213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Light Bulb Picture, Download Free Clip Art, Free Clip Art on Clipart  Library">
            <a:extLst>
              <a:ext uri="{FF2B5EF4-FFF2-40B4-BE49-F238E27FC236}">
                <a16:creationId xmlns:a16="http://schemas.microsoft.com/office/drawing/2014/main" id="{B69BABFF-8630-4ED6-AB7B-9017E678F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64904"/>
            <a:ext cx="2826246" cy="334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046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ite Threads | Sewing Thread &amp; Yarn | Coats Industrial - Coats">
            <a:extLst>
              <a:ext uri="{FF2B5EF4-FFF2-40B4-BE49-F238E27FC236}">
                <a16:creationId xmlns:a16="http://schemas.microsoft.com/office/drawing/2014/main" id="{722B9338-40B7-4348-B835-B9FC138DC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4263573" cy="24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ree Bright Sun Clip Art | Sun clip art, Clip art, Art images">
            <a:extLst>
              <a:ext uri="{FF2B5EF4-FFF2-40B4-BE49-F238E27FC236}">
                <a16:creationId xmlns:a16="http://schemas.microsoft.com/office/drawing/2014/main" id="{C9F12A95-F691-4C43-96E5-C2473D671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645024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1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 Things I Learnt From Front Line Careers Work – Running In A Forest">
            <a:extLst>
              <a:ext uri="{FF2B5EF4-FFF2-40B4-BE49-F238E27FC236}">
                <a16:creationId xmlns:a16="http://schemas.microsoft.com/office/drawing/2014/main" id="{290ECC1A-F62D-4DCF-BA1B-0DDAD2C07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1"/>
            <a:ext cx="2664296" cy="355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omemade Cherry Pie Recipe - Live Well Bake Often">
            <a:extLst>
              <a:ext uri="{FF2B5EF4-FFF2-40B4-BE49-F238E27FC236}">
                <a16:creationId xmlns:a16="http://schemas.microsoft.com/office/drawing/2014/main" id="{753C5DA2-1EA6-497D-B7F0-11A942E66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6"/>
            <a:ext cx="3087788" cy="30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3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igh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46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The light is bright in the sky. </a:t>
            </a: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254968" y="3140968"/>
            <a:ext cx="87849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rgbClr val="00B050"/>
                </a:solidFill>
                <a:latin typeface="CCW Cursive Writing 1" panose="03050602040000000000" pitchFamily="66" charset="0"/>
              </a:rPr>
              <a:t>She had a dream to find and eat a bright pink pie. 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901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XCCW Joined 15a" panose="03050602040000000000" pitchFamily="66" charset="0"/>
                <a:cs typeface="Arial" panose="020B0604020202020204" pitchFamily="34" charset="0"/>
              </a:rPr>
              <a:t>Tuesday</a:t>
            </a:r>
            <a:endParaRPr lang="en-GB" sz="239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890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he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322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she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72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me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177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986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be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482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he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31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you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35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are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6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oa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505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was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067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they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467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all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020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my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668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70C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her</a:t>
            </a:r>
            <a:endParaRPr lang="en-GB" sz="23900" b="1" dirty="0">
              <a:solidFill>
                <a:srgbClr val="0070C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09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said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332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come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877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some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496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like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433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little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0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 err="1">
                <a:latin typeface="CCW Cursive Writing 1" panose="03050602040000000000" pitchFamily="66" charset="0"/>
              </a:rPr>
              <a:t>ch</a:t>
            </a:r>
            <a:endParaRPr lang="en-GB" sz="287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359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have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512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so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5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do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054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out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568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one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140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there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476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were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3718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what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1869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when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061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oh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5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8700" dirty="0">
                <a:latin typeface="CCW Cursive Writing 1" panose="03050602040000000000" pitchFamily="66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41769034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could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194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would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505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should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367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their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220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people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603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called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0060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asked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0394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00B05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looked</a:t>
            </a:r>
            <a:endParaRPr lang="en-GB" sz="23900" b="1" dirty="0">
              <a:solidFill>
                <a:srgbClr val="00B05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040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latin typeface="XCCW Joined 15a" panose="03050602040000000000" pitchFamily="66" charset="0"/>
                <a:cs typeface="Arial" panose="020B0604020202020204" pitchFamily="34" charset="0"/>
              </a:rPr>
              <a:t>Todays words</a:t>
            </a:r>
            <a:endParaRPr lang="en-GB" sz="23900" b="1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607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would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5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en-GB" sz="23000" dirty="0" err="1">
                <a:latin typeface="CCW Cursive Writing 1" panose="03050602040000000000" pitchFamily="66" charset="0"/>
              </a:rPr>
              <a:t>oo</a:t>
            </a:r>
            <a:endParaRPr lang="en-GB" sz="23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837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could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90327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XCCW Joined 15a" panose="03050602040000000000" pitchFamily="66" charset="0"/>
                <a:cs typeface="Arial" panose="020B0604020202020204" pitchFamily="34" charset="0"/>
              </a:rPr>
              <a:t>should</a:t>
            </a:r>
            <a:endParaRPr lang="en-GB" sz="23900" b="1" dirty="0">
              <a:solidFill>
                <a:srgbClr val="FF0000"/>
              </a:solidFill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815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1143000"/>
          </a:xfrm>
        </p:spPr>
        <p:txBody>
          <a:bodyPr>
            <a:noAutofit/>
          </a:bodyPr>
          <a:lstStyle/>
          <a:p>
            <a:r>
              <a:rPr lang="en-GB" sz="9600" dirty="0">
                <a:latin typeface="XCCW Joined 15a" panose="03050602040000000000" pitchFamily="66" charset="0"/>
                <a:cs typeface="Arial" panose="020B0604020202020204" pitchFamily="34" charset="0"/>
              </a:rPr>
              <a:t>Wednesday</a:t>
            </a:r>
            <a:endParaRPr lang="en-GB" sz="23900" dirty="0">
              <a:latin typeface="XCCW Joined 1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386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30245"/>
              </p:ext>
            </p:extLst>
          </p:nvPr>
        </p:nvGraphicFramePr>
        <p:xfrm>
          <a:off x="503815" y="1052736"/>
          <a:ext cx="8136904" cy="311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742525713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1923628726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15205677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40359540"/>
                    </a:ext>
                  </a:extLst>
                </a:gridCol>
              </a:tblGrid>
              <a:tr h="77398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CW Cursive Writing 1" panose="03050602040000000000" pitchFamily="66" charset="0"/>
                        </a:rPr>
                        <a:t>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>
                          <a:latin typeface="CCW Cursive Writing 1" panose="03050602040000000000" pitchFamily="66" charset="0"/>
                        </a:rPr>
                        <a:t>ie</a:t>
                      </a:r>
                      <a:endParaRPr lang="en-GB" sz="3600" dirty="0">
                        <a:latin typeface="CCW Cursive Writing 1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err="1">
                          <a:latin typeface="CCW Cursive Writing 1" panose="03050602040000000000" pitchFamily="66" charset="0"/>
                        </a:rPr>
                        <a:t>i_e</a:t>
                      </a:r>
                      <a:endParaRPr lang="en-GB" sz="3600" dirty="0">
                        <a:latin typeface="CCW Cursive Writing 1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CW Cursive Writing 1" panose="03050602040000000000" pitchFamily="66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879075"/>
                  </a:ext>
                </a:extLst>
              </a:tr>
              <a:tr h="234011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CW Cursive Writing 1" panose="03050602040000000000" pitchFamily="66" charset="0"/>
                        </a:rPr>
                        <a:t>night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CW Cursive Writing 1" panose="03050602040000000000" pitchFamily="66" charset="0"/>
                        </a:rPr>
                        <a:t>cries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CW Cursive Writing 1" panose="03050602040000000000" pitchFamily="66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CCW Cursive Writing 1" panose="03050602040000000000" pitchFamily="66" charset="0"/>
                        </a:rPr>
                        <a:t>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46336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815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CW Cursive Writing 1" panose="03050602040000000000" pitchFamily="66" charset="0"/>
              </a:rPr>
              <a:t>I can read and sort graphemes from the igh family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AA2B0E-C722-4AF8-85B9-56FEDD7BC3D7}"/>
              </a:ext>
            </a:extLst>
          </p:cNvPr>
          <p:cNvSpPr txBox="1"/>
          <p:nvPr/>
        </p:nvSpPr>
        <p:spPr>
          <a:xfrm>
            <a:off x="683568" y="4574158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CW Cursive Writing 1" panose="03050602040000000000" pitchFamily="66" charset="0"/>
              </a:rPr>
              <a:t>Use the sheet on our class page to be a word sorter. </a:t>
            </a:r>
          </a:p>
          <a:p>
            <a:endParaRPr lang="en-GB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C316C51-BE1D-4076-8483-F3E3340C4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8" y="4509120"/>
            <a:ext cx="5191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25516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04656"/>
          </a:xfrm>
        </p:spPr>
        <p:txBody>
          <a:bodyPr>
            <a:noAutofit/>
          </a:bodyPr>
          <a:lstStyle/>
          <a:p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sl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d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t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m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1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pr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</a:t>
            </a:r>
            <a:r>
              <a:rPr lang="en-GB" sz="7200" dirty="0">
                <a:latin typeface="CCW Cursive Writing 1" panose="03050602040000000000" pitchFamily="66" charset="0"/>
              </a:rPr>
              <a:t>z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e</a:t>
            </a:r>
            <a:br>
              <a:rPr lang="en-GB" sz="72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2482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76664"/>
          </a:xfrm>
        </p:spPr>
        <p:txBody>
          <a:bodyPr>
            <a:noAutofit/>
          </a:bodyPr>
          <a:lstStyle/>
          <a:p>
            <a:r>
              <a:rPr lang="en-GB" sz="7200" dirty="0">
                <a:latin typeface="CCW Cursive Writing 1" panose="03050602040000000000" pitchFamily="66" charset="0"/>
              </a:rPr>
              <a:t>l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unt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br>
              <a:rPr lang="en-GB" sz="1000" dirty="0"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fr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ie</a:t>
            </a:r>
            <a:r>
              <a:rPr lang="en-GB" sz="7200" dirty="0">
                <a:latin typeface="CCW Cursive Writing 1" panose="03050602040000000000" pitchFamily="66" charset="0"/>
              </a:rPr>
              <a:t>d</a:t>
            </a: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1690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976664"/>
          </a:xfrm>
        </p:spPr>
        <p:txBody>
          <a:bodyPr>
            <a:noAutofit/>
          </a:bodyPr>
          <a:lstStyle/>
          <a:p>
            <a:r>
              <a:rPr lang="en-GB" sz="7200" dirty="0">
                <a:latin typeface="CCW Cursive Writing 1" panose="03050602040000000000" pitchFamily="66" charset="0"/>
              </a:rPr>
              <a:t>h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s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b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br>
              <a:rPr lang="en-GB" sz="7200" dirty="0">
                <a:latin typeface="CCW Cursive Writing 1" panose="03050602040000000000" pitchFamily="66" charset="0"/>
              </a:rPr>
            </a:br>
            <a:r>
              <a:rPr lang="en-GB" sz="7200" dirty="0">
                <a:latin typeface="CCW Cursive Writing 1" panose="03050602040000000000" pitchFamily="66" charset="0"/>
              </a:rPr>
              <a:t>f</a:t>
            </a:r>
            <a:r>
              <a:rPr lang="en-GB" sz="72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igh</a:t>
            </a:r>
            <a:r>
              <a:rPr lang="en-GB" sz="7200" dirty="0">
                <a:latin typeface="CCW Cursive Writing 1" panose="03050602040000000000" pitchFamily="66" charset="0"/>
              </a:rPr>
              <a:t>t</a:t>
            </a:r>
            <a:br>
              <a:rPr lang="en-GB" sz="7200" dirty="0">
                <a:latin typeface="CCW Cursive Writing 1" panose="03050602040000000000" pitchFamily="66" charset="0"/>
              </a:rPr>
            </a:br>
            <a:endParaRPr lang="en-GB" sz="72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154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ee Shine Cliparts, Download Free Clip Art, Free Clip Art on Clipart  Library">
            <a:extLst>
              <a:ext uri="{FF2B5EF4-FFF2-40B4-BE49-F238E27FC236}">
                <a16:creationId xmlns:a16="http://schemas.microsoft.com/office/drawing/2014/main" id="{E50086D6-BA38-4097-9ADA-B547C0D9F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Untie - definition of untie by The Free Dictionary">
            <a:extLst>
              <a:ext uri="{FF2B5EF4-FFF2-40B4-BE49-F238E27FC236}">
                <a16:creationId xmlns:a16="http://schemas.microsoft.com/office/drawing/2014/main" id="{2CFECD87-2C25-4A52-B111-BFE713F3B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0" y="2448806"/>
            <a:ext cx="3235225" cy="32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1951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cycle - Clip Art Library">
            <a:extLst>
              <a:ext uri="{FF2B5EF4-FFF2-40B4-BE49-F238E27FC236}">
                <a16:creationId xmlns:a16="http://schemas.microsoft.com/office/drawing/2014/main" id="{691C1282-DD7F-4EC0-832F-4383CE2A4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ree Crying Clipart, Download Free Clip Art, Free Clip Art on Clipart  Library">
            <a:extLst>
              <a:ext uri="{FF2B5EF4-FFF2-40B4-BE49-F238E27FC236}">
                <a16:creationId xmlns:a16="http://schemas.microsoft.com/office/drawing/2014/main" id="{9F8AEC80-D645-40BF-A1E4-7A0279082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877" y="2348880"/>
            <a:ext cx="2875012" cy="376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1021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B425CC-9574-41A6-8BA0-EA8CF9EC218B}"/>
              </a:ext>
            </a:extLst>
          </p:cNvPr>
          <p:cNvSpPr txBox="1"/>
          <p:nvPr/>
        </p:nvSpPr>
        <p:spPr>
          <a:xfrm>
            <a:off x="467544" y="260648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CW Cursive Writing 1" panose="03050602040000000000" pitchFamily="66" charset="0"/>
              </a:rPr>
              <a:t>Can you come up with your own sentences using the different igh sounds?</a:t>
            </a:r>
          </a:p>
          <a:p>
            <a:endParaRPr lang="en-GB" sz="3600" dirty="0">
              <a:latin typeface="CCW Cursive Writing 1" panose="03050602040000000000" pitchFamily="66" charset="0"/>
            </a:endParaRPr>
          </a:p>
          <a:p>
            <a:endParaRPr lang="en-GB" sz="3600" dirty="0">
              <a:latin typeface="CCW Cursive Writing 1" panose="03050602040000000000" pitchFamily="66" charset="0"/>
            </a:endParaRPr>
          </a:p>
          <a:p>
            <a:r>
              <a:rPr lang="en-GB" sz="3600" dirty="0">
                <a:latin typeface="CCW Cursive Writing 1" panose="03050602040000000000" pitchFamily="66" charset="0"/>
              </a:rPr>
              <a:t>Challenge: Can you think of a sentence using ALL the different igh sounds you know so far?</a:t>
            </a:r>
          </a:p>
        </p:txBody>
      </p:sp>
    </p:spTree>
    <p:extLst>
      <p:ext uri="{BB962C8B-B14F-4D97-AF65-F5344CB8AC3E}">
        <p14:creationId xmlns:p14="http://schemas.microsoft.com/office/powerpoint/2010/main" val="191799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15898</TotalTime>
  <Words>289</Words>
  <Application>Microsoft Office PowerPoint</Application>
  <PresentationFormat>On-screen Show (4:3)</PresentationFormat>
  <Paragraphs>168</Paragraphs>
  <Slides>110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6" baseType="lpstr">
      <vt:lpstr>Arial</vt:lpstr>
      <vt:lpstr>Calibri</vt:lpstr>
      <vt:lpstr>CCW Cursive Writing 1</vt:lpstr>
      <vt:lpstr>XCCW Joined 15a</vt:lpstr>
      <vt:lpstr>XCCW Joined 1a</vt:lpstr>
      <vt:lpstr>Office Theme</vt:lpstr>
      <vt:lpstr>  W/B 1.2.21  Good Morning Venus Class</vt:lpstr>
      <vt:lpstr>PowerPoint Presentation</vt:lpstr>
      <vt:lpstr>th</vt:lpstr>
      <vt:lpstr>ai</vt:lpstr>
      <vt:lpstr>igh</vt:lpstr>
      <vt:lpstr>oa</vt:lpstr>
      <vt:lpstr>ch</vt:lpstr>
      <vt:lpstr>ng</vt:lpstr>
      <vt:lpstr>oo</vt:lpstr>
      <vt:lpstr>ee</vt:lpstr>
      <vt:lpstr>sh</vt:lpstr>
      <vt:lpstr>qu</vt:lpstr>
      <vt:lpstr>ur</vt:lpstr>
      <vt:lpstr>ow</vt:lpstr>
      <vt:lpstr>er</vt:lpstr>
      <vt:lpstr>oo</vt:lpstr>
      <vt:lpstr>air</vt:lpstr>
      <vt:lpstr>or</vt:lpstr>
      <vt:lpstr>ar</vt:lpstr>
      <vt:lpstr>oi</vt:lpstr>
      <vt:lpstr>ure</vt:lpstr>
      <vt:lpstr>a_e</vt:lpstr>
      <vt:lpstr>ie</vt:lpstr>
      <vt:lpstr>ea</vt:lpstr>
      <vt:lpstr>ou</vt:lpstr>
      <vt:lpstr>ir</vt:lpstr>
      <vt:lpstr>ay</vt:lpstr>
      <vt:lpstr>aw</vt:lpstr>
      <vt:lpstr>u_e</vt:lpstr>
      <vt:lpstr>oy</vt:lpstr>
      <vt:lpstr>o_e</vt:lpstr>
      <vt:lpstr>i_e</vt:lpstr>
      <vt:lpstr>oe</vt:lpstr>
      <vt:lpstr>ear</vt:lpstr>
      <vt:lpstr>ph</vt:lpstr>
      <vt:lpstr>ue</vt:lpstr>
      <vt:lpstr>au</vt:lpstr>
      <vt:lpstr>wh</vt:lpstr>
      <vt:lpstr>ew</vt:lpstr>
      <vt:lpstr>e_e</vt:lpstr>
      <vt:lpstr>Monday</vt:lpstr>
      <vt:lpstr>  </vt:lpstr>
      <vt:lpstr>light  high  fright </vt:lpstr>
      <vt:lpstr>pie  tie  cried </vt:lpstr>
      <vt:lpstr> slide   bike  five  </vt:lpstr>
      <vt:lpstr> find  mind  child  </vt:lpstr>
      <vt:lpstr>PowerPoint Presentation</vt:lpstr>
      <vt:lpstr>PowerPoint Presentation</vt:lpstr>
      <vt:lpstr>PowerPoint Presentation</vt:lpstr>
      <vt:lpstr>PowerPoint Presentation</vt:lpstr>
      <vt:lpstr>Tuesday</vt:lpstr>
      <vt:lpstr>he</vt:lpstr>
      <vt:lpstr>she</vt:lpstr>
      <vt:lpstr>me</vt:lpstr>
      <vt:lpstr>we</vt:lpstr>
      <vt:lpstr>be</vt:lpstr>
      <vt:lpstr>he</vt:lpstr>
      <vt:lpstr>you</vt:lpstr>
      <vt:lpstr>are</vt:lpstr>
      <vt:lpstr>was</vt:lpstr>
      <vt:lpstr>they</vt:lpstr>
      <vt:lpstr>all</vt:lpstr>
      <vt:lpstr>my</vt:lpstr>
      <vt:lpstr>her</vt:lpstr>
      <vt:lpstr>said</vt:lpstr>
      <vt:lpstr>come</vt:lpstr>
      <vt:lpstr>some</vt:lpstr>
      <vt:lpstr>like</vt:lpstr>
      <vt:lpstr>little</vt:lpstr>
      <vt:lpstr>have</vt:lpstr>
      <vt:lpstr>so</vt:lpstr>
      <vt:lpstr>do</vt:lpstr>
      <vt:lpstr>out</vt:lpstr>
      <vt:lpstr>one</vt:lpstr>
      <vt:lpstr>there</vt:lpstr>
      <vt:lpstr>were</vt:lpstr>
      <vt:lpstr>what</vt:lpstr>
      <vt:lpstr>when</vt:lpstr>
      <vt:lpstr>oh</vt:lpstr>
      <vt:lpstr>could</vt:lpstr>
      <vt:lpstr>would</vt:lpstr>
      <vt:lpstr>should</vt:lpstr>
      <vt:lpstr>their</vt:lpstr>
      <vt:lpstr>people</vt:lpstr>
      <vt:lpstr>called</vt:lpstr>
      <vt:lpstr>asked</vt:lpstr>
      <vt:lpstr>looked</vt:lpstr>
      <vt:lpstr>Todays words</vt:lpstr>
      <vt:lpstr>would</vt:lpstr>
      <vt:lpstr>could</vt:lpstr>
      <vt:lpstr>should</vt:lpstr>
      <vt:lpstr>Wednesday</vt:lpstr>
      <vt:lpstr>PowerPoint Presentation</vt:lpstr>
      <vt:lpstr> slide  time  prize  </vt:lpstr>
      <vt:lpstr>lie  untie  fried </vt:lpstr>
      <vt:lpstr>high  sigh  fight </vt:lpstr>
      <vt:lpstr>PowerPoint Presentation</vt:lpstr>
      <vt:lpstr>PowerPoint Presentation</vt:lpstr>
      <vt:lpstr>PowerPoint Presentation</vt:lpstr>
      <vt:lpstr>Thursday</vt:lpstr>
      <vt:lpstr>  </vt:lpstr>
      <vt:lpstr>dry  cry  fly </vt:lpstr>
      <vt:lpstr>PowerPoint Presentation</vt:lpstr>
      <vt:lpstr>PowerPoint Presentation</vt:lpstr>
      <vt:lpstr>Friday</vt:lpstr>
      <vt:lpstr>Today I would like you to recap all the different igh sounds from this week. </vt:lpstr>
      <vt:lpstr>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</dc:title>
  <dc:creator>Amy Hugill</dc:creator>
  <cp:lastModifiedBy>Chelsea Hendrickson</cp:lastModifiedBy>
  <cp:revision>169</cp:revision>
  <dcterms:created xsi:type="dcterms:W3CDTF">2019-11-29T15:57:12Z</dcterms:created>
  <dcterms:modified xsi:type="dcterms:W3CDTF">2021-01-31T17:39:35Z</dcterms:modified>
</cp:coreProperties>
</file>